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Roboto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RobotoMedium-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RobotoMedium-italic.fntdata"/><Relationship Id="rId16" Type="http://schemas.openxmlformats.org/officeDocument/2006/relationships/slide" Target="slides/slide11.xml"/><Relationship Id="rId38" Type="http://schemas.openxmlformats.org/officeDocument/2006/relationships/font" Target="fonts/Robot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e4a8749b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e4a8749b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eab0cd29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eab0cd29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eab0cd2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eab0cd2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cbf3472e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cbf3472e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cbf3472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cbf3472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e4a8749b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e4a8749b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e4a8749b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e4a8749b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fdac9178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fdac9178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fdac917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fdac917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e4a8749b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e4a8749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e4a8749b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e4a8749b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406add5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406add5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406add5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406add5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f57226f3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f57226f3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e4a8749b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e4a8749b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e4a8749b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e4a8749b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e4a8749b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e4a8749b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e4a8749b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e4a8749b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e4a8749b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e4a8749b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e4a8749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e4a8749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e4a8749b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e4a8749b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e4a8749b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e4a8749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ee851d1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ee851d1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eedf0d85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eedf0d85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e4a8749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e4a8749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d36cb5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d36cb53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public.tableau.com/app/profile/sudhakar.reddy7432/viz/HealthBot/Health?publish=yes" TargetMode="External"/><Relationship Id="rId4" Type="http://schemas.openxmlformats.org/officeDocument/2006/relationships/hyperlink" Target="https://public.tableau.com/app/profile/sudhakar.reddy7432/viz/HealthBot/Health?publish=y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my.clevelandclinic.org/health/articles/4022-upper-respiratory-infection" TargetMode="External"/><Relationship Id="rId4" Type="http://schemas.openxmlformats.org/officeDocument/2006/relationships/hyperlink" Target="https://www.cdc.gov/heartdisease/about.htm" TargetMode="External"/><Relationship Id="rId11" Type="http://schemas.openxmlformats.org/officeDocument/2006/relationships/hyperlink" Target="https://github.com/botfront/rasa-webchat" TargetMode="External"/><Relationship Id="rId10" Type="http://schemas.openxmlformats.org/officeDocument/2006/relationships/hyperlink" Target="https://www.healthline.com/health/acute-upper-respiratory-infection#prevention" TargetMode="External"/><Relationship Id="rId9" Type="http://schemas.openxmlformats.org/officeDocument/2006/relationships/hyperlink" Target="https://vikaspedia.in/health/diseases/heart-diseases/faqs-on-heart-health" TargetMode="External"/><Relationship Id="rId5" Type="http://schemas.openxmlformats.org/officeDocument/2006/relationships/hyperlink" Target="https://www.cdc.gov/coronavirus/2019-ncov/your-health/index.html" TargetMode="External"/><Relationship Id="rId6" Type="http://schemas.openxmlformats.org/officeDocument/2006/relationships/hyperlink" Target="https://my.clevelandclinic.org/health/articles/12176-diabetes-skin-conditions" TargetMode="External"/><Relationship Id="rId7" Type="http://schemas.openxmlformats.org/officeDocument/2006/relationships/hyperlink" Target="https://www.mayoclinic.org/diseases-conditions/diabetes/symptoms-causes/syc-20371444" TargetMode="External"/><Relationship Id="rId8" Type="http://schemas.openxmlformats.org/officeDocument/2006/relationships/hyperlink" Target="https://my.clevelandclinic.org/health/articles/4022-upper-respiratory-infec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45225" y="1884250"/>
            <a:ext cx="7807500" cy="9780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2680">
                <a:solidFill>
                  <a:srgbClr val="2C39B1"/>
                </a:solidFill>
              </a:rPr>
              <a:t>TEXT-BASED HEALTHCARE CHATBOT SUPPORTING ADMITTED PATIENTS</a:t>
            </a:r>
            <a:endParaRPr sz="2680">
              <a:solidFill>
                <a:srgbClr val="2C39B1"/>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457200" rtl="0" algn="ctr">
              <a:lnSpc>
                <a:spcPct val="95000"/>
              </a:lnSpc>
              <a:spcBef>
                <a:spcPts val="0"/>
              </a:spcBef>
              <a:spcAft>
                <a:spcPts val="0"/>
              </a:spcAft>
              <a:buClr>
                <a:schemeClr val="dk1"/>
              </a:buClr>
              <a:buSzPts val="935"/>
              <a:buFont typeface="Arial"/>
              <a:buNone/>
            </a:pPr>
            <a:r>
              <a:rPr lang="en" sz="2440"/>
              <a:t>By: Hyderabad India Chapter</a:t>
            </a:r>
            <a:endParaRPr sz="2440"/>
          </a:p>
          <a:p>
            <a:pPr indent="0" lvl="0" marL="457200" rtl="0" algn="ctr">
              <a:lnSpc>
                <a:spcPct val="95000"/>
              </a:lnSpc>
              <a:spcBef>
                <a:spcPts val="0"/>
              </a:spcBef>
              <a:spcAft>
                <a:spcPts val="0"/>
              </a:spcAft>
              <a:buClr>
                <a:schemeClr val="dk1"/>
              </a:buClr>
              <a:buSzPts val="935"/>
              <a:buFont typeface="Arial"/>
              <a:buNone/>
            </a:pPr>
            <a:r>
              <a:rPr lang="en" sz="2440"/>
              <a:t>https://omdena.com/omdena-chapter-page-india/</a:t>
            </a:r>
            <a:endParaRPr sz="2780"/>
          </a:p>
          <a:p>
            <a:pPr indent="0" lvl="0" marL="457200" rtl="0" algn="ctr">
              <a:lnSpc>
                <a:spcPct val="95000"/>
              </a:lnSpc>
              <a:spcBef>
                <a:spcPts val="0"/>
              </a:spcBef>
              <a:spcAft>
                <a:spcPts val="0"/>
              </a:spcAft>
              <a:buClr>
                <a:schemeClr val="dk1"/>
              </a:buClr>
              <a:buSzPts val="935"/>
              <a:buFont typeface="Arial"/>
              <a:buNone/>
            </a:pPr>
            <a:r>
              <a:t/>
            </a:r>
            <a:endParaRPr sz="2440"/>
          </a:p>
        </p:txBody>
      </p:sp>
      <p:pic>
        <p:nvPicPr>
          <p:cNvPr id="56" name="Google Shape;56;p13"/>
          <p:cNvPicPr preferRelativeResize="0"/>
          <p:nvPr/>
        </p:nvPicPr>
        <p:blipFill>
          <a:blip r:embed="rId3">
            <a:alphaModFix/>
          </a:blip>
          <a:stretch>
            <a:fillRect/>
          </a:stretch>
        </p:blipFill>
        <p:spPr>
          <a:xfrm>
            <a:off x="7195350" y="134025"/>
            <a:ext cx="1756575" cy="1750225"/>
          </a:xfrm>
          <a:prstGeom prst="rect">
            <a:avLst/>
          </a:prstGeom>
          <a:noFill/>
          <a:ln>
            <a:noFill/>
          </a:ln>
        </p:spPr>
      </p:pic>
      <p:pic>
        <p:nvPicPr>
          <p:cNvPr id="57" name="Google Shape;57;p13"/>
          <p:cNvPicPr preferRelativeResize="0"/>
          <p:nvPr/>
        </p:nvPicPr>
        <p:blipFill>
          <a:blip r:embed="rId4">
            <a:alphaModFix/>
          </a:blip>
          <a:stretch>
            <a:fillRect/>
          </a:stretch>
        </p:blipFill>
        <p:spPr>
          <a:xfrm>
            <a:off x="311700" y="322575"/>
            <a:ext cx="2175200" cy="626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NLP SENTIMENT ANALYSIS</a:t>
            </a:r>
            <a:endParaRPr b="1" sz="3000">
              <a:solidFill>
                <a:srgbClr val="2C39B1"/>
              </a:solidFill>
            </a:endParaRPr>
          </a:p>
        </p:txBody>
      </p:sp>
      <p:sp>
        <p:nvSpPr>
          <p:cNvPr id="152" name="Google Shape;152;p22"/>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153" name="Google Shape;153;p22"/>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grpSp>
        <p:nvGrpSpPr>
          <p:cNvPr id="154" name="Google Shape;154;p22"/>
          <p:cNvGrpSpPr/>
          <p:nvPr/>
        </p:nvGrpSpPr>
        <p:grpSpPr>
          <a:xfrm>
            <a:off x="508826" y="572700"/>
            <a:ext cx="8126360" cy="4184963"/>
            <a:chOff x="0" y="0"/>
            <a:chExt cx="10840929" cy="5877757"/>
          </a:xfrm>
        </p:grpSpPr>
        <p:sp>
          <p:nvSpPr>
            <p:cNvPr id="155" name="Google Shape;155;p22"/>
            <p:cNvSpPr/>
            <p:nvPr/>
          </p:nvSpPr>
          <p:spPr>
            <a:xfrm>
              <a:off x="4336329" y="0"/>
              <a:ext cx="6504600" cy="1836900"/>
            </a:xfrm>
            <a:prstGeom prst="rightArrow">
              <a:avLst>
                <a:gd fmla="val 75000" name="adj1"/>
                <a:gd fmla="val 50000" name="adj2"/>
              </a:avLst>
            </a:prstGeom>
            <a:solidFill>
              <a:srgbClr val="FFA7A7"/>
            </a:solidFill>
            <a:ln cap="flat" cmpd="sng" w="19050">
              <a:solidFill>
                <a:schemeClr val="dk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 name="Google Shape;156;p22"/>
            <p:cNvSpPr txBox="1"/>
            <p:nvPr/>
          </p:nvSpPr>
          <p:spPr>
            <a:xfrm>
              <a:off x="4607974" y="248555"/>
              <a:ext cx="5815800" cy="1377600"/>
            </a:xfrm>
            <a:prstGeom prst="rect">
              <a:avLst/>
            </a:prstGeom>
            <a:noFill/>
            <a:ln>
              <a:noFill/>
            </a:ln>
          </p:spPr>
          <p:txBody>
            <a:bodyPr anchorCtr="0" anchor="ctr" bIns="6650" lIns="6650" spcFirstLastPara="1" rIns="6650" wrap="square" tIns="6650">
              <a:noAutofit/>
            </a:bodyPr>
            <a:lstStyle/>
            <a:p>
              <a:pPr indent="-95250" lvl="1" marL="88900" marR="0" rtl="0" algn="l">
                <a:lnSpc>
                  <a:spcPct val="100000"/>
                </a:lnSpc>
                <a:spcBef>
                  <a:spcPts val="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Manual Annotation of 1.4k tweets</a:t>
              </a:r>
              <a:endParaRPr b="0" i="0" sz="1300" u="none" cap="none" strike="noStrike">
                <a:solidFill>
                  <a:schemeClr val="lt1"/>
                </a:solidFill>
                <a:latin typeface="Times New Roman"/>
                <a:ea typeface="Times New Roman"/>
                <a:cs typeface="Times New Roman"/>
                <a:sym typeface="Times New Roman"/>
              </a:endParaRPr>
            </a:p>
            <a:p>
              <a:pPr indent="-95250" lvl="1" marL="88900" marR="0" rtl="0" algn="l">
                <a:lnSpc>
                  <a:spcPct val="100000"/>
                </a:lnSpc>
                <a:spcBef>
                  <a:spcPts val="20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Use of Active learning for text classification into relevant (patient experience) &amp; irrelevant tweets</a:t>
              </a:r>
              <a:endParaRPr b="0" i="0" sz="1300" u="none" cap="none" strike="noStrike">
                <a:solidFill>
                  <a:schemeClr val="lt1"/>
                </a:solidFill>
                <a:latin typeface="Times New Roman"/>
                <a:ea typeface="Times New Roman"/>
                <a:cs typeface="Times New Roman"/>
                <a:sym typeface="Times New Roman"/>
              </a:endParaRPr>
            </a:p>
            <a:p>
              <a:pPr indent="-95250" lvl="1" marL="88900" marR="0" rtl="0" algn="l">
                <a:lnSpc>
                  <a:spcPct val="100000"/>
                </a:lnSpc>
                <a:spcBef>
                  <a:spcPts val="20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Libraries: Small-text using Transformer as a classifier</a:t>
              </a:r>
              <a:endParaRPr b="0" i="0" sz="1300" u="none" cap="none" strike="noStrike">
                <a:solidFill>
                  <a:schemeClr val="lt1"/>
                </a:solidFill>
                <a:latin typeface="Times New Roman"/>
                <a:ea typeface="Times New Roman"/>
                <a:cs typeface="Times New Roman"/>
                <a:sym typeface="Times New Roman"/>
              </a:endParaRPr>
            </a:p>
            <a:p>
              <a:pPr indent="-95250" lvl="1" marL="88900" marR="0" rtl="0" algn="l">
                <a:lnSpc>
                  <a:spcPct val="100000"/>
                </a:lnSpc>
                <a:spcBef>
                  <a:spcPts val="20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HuggingFace </a:t>
              </a:r>
              <a:endParaRPr b="0" i="0" sz="1300" u="none" cap="none" strike="noStrike">
                <a:solidFill>
                  <a:schemeClr val="lt1"/>
                </a:solidFill>
                <a:latin typeface="Times New Roman"/>
                <a:ea typeface="Times New Roman"/>
                <a:cs typeface="Times New Roman"/>
                <a:sym typeface="Times New Roman"/>
              </a:endParaRPr>
            </a:p>
          </p:txBody>
        </p:sp>
        <p:sp>
          <p:nvSpPr>
            <p:cNvPr id="157" name="Google Shape;157;p22"/>
            <p:cNvSpPr/>
            <p:nvPr/>
          </p:nvSpPr>
          <p:spPr>
            <a:xfrm>
              <a:off x="0" y="0"/>
              <a:ext cx="4336200" cy="1836900"/>
            </a:xfrm>
            <a:prstGeom prst="roundRect">
              <a:avLst>
                <a:gd fmla="val 16667" name="adj"/>
              </a:avLst>
            </a:prstGeom>
            <a:solidFill>
              <a:srgbClr val="A50021"/>
            </a:solidFill>
            <a:ln cap="flat" cmpd="sng" w="19050">
              <a:solidFill>
                <a:schemeClr val="dk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p22"/>
            <p:cNvSpPr txBox="1"/>
            <p:nvPr/>
          </p:nvSpPr>
          <p:spPr>
            <a:xfrm>
              <a:off x="89663" y="89663"/>
              <a:ext cx="4157100" cy="1657500"/>
            </a:xfrm>
            <a:prstGeom prst="rect">
              <a:avLst/>
            </a:prstGeom>
            <a:no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0" i="0" lang="en" sz="1300" u="none" cap="none" strike="noStrike">
                  <a:solidFill>
                    <a:schemeClr val="lt1"/>
                  </a:solidFill>
                  <a:latin typeface="Times New Roman"/>
                  <a:ea typeface="Times New Roman"/>
                  <a:cs typeface="Times New Roman"/>
                  <a:sym typeface="Times New Roman"/>
                </a:rPr>
                <a:t>ACTIVE LEARNING FOR LABELLING THE DATA AS “RELEVANT” OR “IRRELEVANT”</a:t>
              </a:r>
              <a:endParaRPr sz="1100"/>
            </a:p>
          </p:txBody>
        </p:sp>
        <p:sp>
          <p:nvSpPr>
            <p:cNvPr id="159" name="Google Shape;159;p22"/>
            <p:cNvSpPr/>
            <p:nvPr/>
          </p:nvSpPr>
          <p:spPr>
            <a:xfrm>
              <a:off x="4336329" y="2029851"/>
              <a:ext cx="6504600" cy="1836900"/>
            </a:xfrm>
            <a:prstGeom prst="rightArrow">
              <a:avLst>
                <a:gd fmla="val 75000" name="adj1"/>
                <a:gd fmla="val 50000" name="adj2"/>
              </a:avLst>
            </a:prstGeom>
            <a:solidFill>
              <a:srgbClr val="FFC5C5"/>
            </a:solidFill>
            <a:ln cap="flat" cmpd="sng" w="19050">
              <a:solidFill>
                <a:schemeClr val="dk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 name="Google Shape;160;p22"/>
            <p:cNvSpPr txBox="1"/>
            <p:nvPr/>
          </p:nvSpPr>
          <p:spPr>
            <a:xfrm>
              <a:off x="4607974" y="2250088"/>
              <a:ext cx="5815800" cy="1377600"/>
            </a:xfrm>
            <a:prstGeom prst="rect">
              <a:avLst/>
            </a:prstGeom>
            <a:noFill/>
            <a:ln>
              <a:noFill/>
            </a:ln>
          </p:spPr>
          <p:txBody>
            <a:bodyPr anchorCtr="0" anchor="ctr" bIns="6650" lIns="6650" spcFirstLastPara="1" rIns="6650" wrap="square" tIns="6650">
              <a:noAutofit/>
            </a:bodyPr>
            <a:lstStyle/>
            <a:p>
              <a:pPr indent="-95250" lvl="1" marL="88900" marR="0" rtl="0" algn="l">
                <a:lnSpc>
                  <a:spcPct val="100000"/>
                </a:lnSpc>
                <a:spcBef>
                  <a:spcPts val="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The following was the distribution of tweets in the corpus of </a:t>
              </a:r>
              <a:r>
                <a:rPr b="0" i="0" lang="en" sz="1100" u="none" cap="none" strike="noStrike">
                  <a:solidFill>
                    <a:schemeClr val="dk1"/>
                  </a:solidFill>
                  <a:latin typeface="Times New Roman"/>
                  <a:ea typeface="Times New Roman"/>
                  <a:cs typeface="Times New Roman"/>
                  <a:sym typeface="Times New Roman"/>
                </a:rPr>
                <a:t>6227</a:t>
              </a:r>
              <a:r>
                <a:rPr lang="en" sz="1100">
                  <a:solidFill>
                    <a:schemeClr val="dk1"/>
                  </a:solidFill>
                  <a:latin typeface="Times New Roman"/>
                  <a:ea typeface="Times New Roman"/>
                  <a:cs typeface="Times New Roman"/>
                  <a:sym typeface="Times New Roman"/>
                </a:rPr>
                <a:t>3</a:t>
              </a:r>
              <a:r>
                <a:rPr b="0" i="0" lang="en" sz="1100" u="none" cap="none" strike="noStrike">
                  <a:solidFill>
                    <a:schemeClr val="dk1"/>
                  </a:solidFill>
                  <a:latin typeface="Times New Roman"/>
                  <a:ea typeface="Times New Roman"/>
                  <a:cs typeface="Times New Roman"/>
                  <a:sym typeface="Times New Roman"/>
                </a:rPr>
                <a:t> tweets</a:t>
              </a:r>
              <a:endParaRPr b="0" i="0" sz="1100" u="none" cap="none" strike="noStrike">
                <a:solidFill>
                  <a:schemeClr val="dk1"/>
                </a:solidFill>
                <a:latin typeface="Times New Roman"/>
                <a:ea typeface="Times New Roman"/>
                <a:cs typeface="Times New Roman"/>
                <a:sym typeface="Times New Roman"/>
              </a:endParaRPr>
            </a:p>
            <a:p>
              <a:pPr indent="-95250" lvl="2" marL="177800" marR="0" rtl="0" algn="l">
                <a:lnSpc>
                  <a:spcPct val="100000"/>
                </a:lnSpc>
                <a:spcBef>
                  <a:spcPts val="200"/>
                </a:spcBef>
                <a:spcAft>
                  <a:spcPts val="0"/>
                </a:spcAft>
                <a:buClr>
                  <a:srgbClr val="000000"/>
                </a:buClr>
                <a:buSzPts val="1100"/>
                <a:buFont typeface="Courier New"/>
                <a:buChar char="o"/>
              </a:pPr>
              <a:r>
                <a:rPr b="0" i="0" lang="en" sz="1100" u="none" cap="none" strike="noStrike">
                  <a:solidFill>
                    <a:srgbClr val="000000"/>
                  </a:solidFill>
                  <a:latin typeface="Times New Roman"/>
                  <a:ea typeface="Times New Roman"/>
                  <a:cs typeface="Times New Roman"/>
                  <a:sym typeface="Times New Roman"/>
                </a:rPr>
                <a:t>Relevant - 23001</a:t>
              </a:r>
              <a:endParaRPr b="0" i="0" sz="1100" u="none" cap="none" strike="noStrike">
                <a:solidFill>
                  <a:schemeClr val="dk1"/>
                </a:solidFill>
                <a:latin typeface="Times New Roman"/>
                <a:ea typeface="Times New Roman"/>
                <a:cs typeface="Times New Roman"/>
                <a:sym typeface="Times New Roman"/>
              </a:endParaRPr>
            </a:p>
            <a:p>
              <a:pPr indent="-95250" lvl="2" marL="177800" marR="0" rtl="0" algn="l">
                <a:lnSpc>
                  <a:spcPct val="90000"/>
                </a:lnSpc>
                <a:spcBef>
                  <a:spcPts val="200"/>
                </a:spcBef>
                <a:spcAft>
                  <a:spcPts val="0"/>
                </a:spcAft>
                <a:buClr>
                  <a:srgbClr val="000000"/>
                </a:buClr>
                <a:buSzPts val="1100"/>
                <a:buFont typeface="Courier New"/>
                <a:buChar char="o"/>
              </a:pPr>
              <a:r>
                <a:rPr b="0" i="0" lang="en" sz="1100" u="none" cap="none" strike="noStrike">
                  <a:solidFill>
                    <a:srgbClr val="000000"/>
                  </a:solidFill>
                  <a:latin typeface="Times New Roman"/>
                  <a:ea typeface="Times New Roman"/>
                  <a:cs typeface="Times New Roman"/>
                  <a:sym typeface="Times New Roman"/>
                </a:rPr>
                <a:t>Irrelevant – 39272</a:t>
              </a:r>
              <a:endParaRPr b="0" i="0" sz="1100" u="none" cap="none" strike="noStrike">
                <a:solidFill>
                  <a:schemeClr val="dk1"/>
                </a:solidFill>
                <a:latin typeface="Times New Roman"/>
                <a:ea typeface="Times New Roman"/>
                <a:cs typeface="Times New Roman"/>
                <a:sym typeface="Times New Roman"/>
              </a:endParaRPr>
            </a:p>
            <a:p>
              <a:pPr indent="-95250" lvl="1" marL="88900" marR="0" rtl="0" algn="l">
                <a:lnSpc>
                  <a:spcPct val="100000"/>
                </a:lnSpc>
                <a:spcBef>
                  <a:spcPts val="20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The irrelevant tweets were those containing a</a:t>
              </a:r>
              <a:r>
                <a:rPr b="0" i="0" lang="en" sz="1100" u="none" cap="none" strike="noStrike">
                  <a:solidFill>
                    <a:schemeClr val="dk1"/>
                  </a:solidFill>
                  <a:latin typeface="Times New Roman"/>
                  <a:ea typeface="Times New Roman"/>
                  <a:cs typeface="Times New Roman"/>
                  <a:sym typeface="Times New Roman"/>
                </a:rPr>
                <a:t>ny ads/promotions, government schemes or fund raisers, which were later dropped.</a:t>
              </a:r>
              <a:endParaRPr b="0" i="0" sz="1100" u="none" cap="none" strike="noStrike">
                <a:solidFill>
                  <a:schemeClr val="dk1"/>
                </a:solidFill>
                <a:latin typeface="Times New Roman"/>
                <a:ea typeface="Times New Roman"/>
                <a:cs typeface="Times New Roman"/>
                <a:sym typeface="Times New Roman"/>
              </a:endParaRPr>
            </a:p>
          </p:txBody>
        </p:sp>
        <p:sp>
          <p:nvSpPr>
            <p:cNvPr id="161" name="Google Shape;161;p22"/>
            <p:cNvSpPr/>
            <p:nvPr/>
          </p:nvSpPr>
          <p:spPr>
            <a:xfrm>
              <a:off x="0" y="2020428"/>
              <a:ext cx="4336200" cy="1836900"/>
            </a:xfrm>
            <a:prstGeom prst="roundRect">
              <a:avLst>
                <a:gd fmla="val 16667" name="adj"/>
              </a:avLst>
            </a:prstGeom>
            <a:solidFill>
              <a:srgbClr val="CC0000"/>
            </a:solidFill>
            <a:ln cap="flat" cmpd="sng" w="19050">
              <a:solidFill>
                <a:schemeClr val="dk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 name="Google Shape;162;p22"/>
            <p:cNvSpPr txBox="1"/>
            <p:nvPr/>
          </p:nvSpPr>
          <p:spPr>
            <a:xfrm>
              <a:off x="89663" y="2110091"/>
              <a:ext cx="4157100" cy="1657500"/>
            </a:xfrm>
            <a:prstGeom prst="rect">
              <a:avLst/>
            </a:prstGeom>
            <a:no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0" i="0" lang="en" sz="1300" u="none" cap="none" strike="noStrike">
                  <a:solidFill>
                    <a:schemeClr val="lt1"/>
                  </a:solidFill>
                  <a:latin typeface="Times New Roman"/>
                  <a:ea typeface="Times New Roman"/>
                  <a:cs typeface="Times New Roman"/>
                  <a:sym typeface="Times New Roman"/>
                </a:rPr>
                <a:t>FILTERING THE DATA TO MAKE THE CORPUS CUSTOMIZED TO THE PROJECT IDEA</a:t>
              </a:r>
              <a:endParaRPr sz="1100"/>
            </a:p>
          </p:txBody>
        </p:sp>
        <p:sp>
          <p:nvSpPr>
            <p:cNvPr id="163" name="Google Shape;163;p22"/>
            <p:cNvSpPr/>
            <p:nvPr/>
          </p:nvSpPr>
          <p:spPr>
            <a:xfrm>
              <a:off x="4336329" y="4040857"/>
              <a:ext cx="6504600" cy="1836900"/>
            </a:xfrm>
            <a:prstGeom prst="rightArrow">
              <a:avLst>
                <a:gd fmla="val 75000" name="adj1"/>
                <a:gd fmla="val 50000" name="adj2"/>
              </a:avLst>
            </a:prstGeom>
            <a:solidFill>
              <a:srgbClr val="FFDDDD">
                <a:alpha val="89800"/>
              </a:srgbClr>
            </a:solidFill>
            <a:ln cap="flat" cmpd="sng" w="19050">
              <a:solidFill>
                <a:schemeClr val="dk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 name="Google Shape;164;p22"/>
            <p:cNvSpPr txBox="1"/>
            <p:nvPr/>
          </p:nvSpPr>
          <p:spPr>
            <a:xfrm>
              <a:off x="4607974" y="4270451"/>
              <a:ext cx="5815800" cy="1377600"/>
            </a:xfrm>
            <a:prstGeom prst="rect">
              <a:avLst/>
            </a:prstGeom>
            <a:noFill/>
            <a:ln>
              <a:noFill/>
            </a:ln>
          </p:spPr>
          <p:txBody>
            <a:bodyPr anchorCtr="0" anchor="ctr" bIns="6650" lIns="6650" spcFirstLastPara="1" rIns="6650" wrap="square" tIns="6650">
              <a:noAutofit/>
            </a:bodyPr>
            <a:lstStyle/>
            <a:p>
              <a:pPr indent="-95250" lvl="1" marL="88900" marR="0" rtl="0" algn="l">
                <a:lnSpc>
                  <a:spcPct val="100000"/>
                </a:lnSpc>
                <a:spcBef>
                  <a:spcPts val="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We used VADER to perform Sentiment Analysis.</a:t>
              </a:r>
              <a:endParaRPr b="0" i="0" sz="1100" u="none" cap="none" strike="noStrike">
                <a:solidFill>
                  <a:schemeClr val="lt1"/>
                </a:solidFill>
                <a:latin typeface="Times New Roman"/>
                <a:ea typeface="Times New Roman"/>
                <a:cs typeface="Times New Roman"/>
                <a:sym typeface="Times New Roman"/>
              </a:endParaRPr>
            </a:p>
            <a:p>
              <a:pPr indent="-95250" lvl="1" marL="88900" marR="0" rtl="0" algn="l">
                <a:lnSpc>
                  <a:spcPct val="100000"/>
                </a:lnSpc>
                <a:spcBef>
                  <a:spcPts val="200"/>
                </a:spcBef>
                <a:spcAft>
                  <a:spcPts val="0"/>
                </a:spcAft>
                <a:buClr>
                  <a:srgbClr val="000000"/>
                </a:buClr>
                <a:buSzPts val="1100"/>
                <a:buFont typeface="Times New Roman"/>
                <a:buChar char="•"/>
              </a:pPr>
              <a:r>
                <a:rPr b="0" i="0" lang="en" sz="1100" u="none" cap="none" strike="noStrike">
                  <a:solidFill>
                    <a:srgbClr val="000000"/>
                  </a:solidFill>
                  <a:latin typeface="Times New Roman"/>
                  <a:ea typeface="Times New Roman"/>
                  <a:cs typeface="Times New Roman"/>
                  <a:sym typeface="Times New Roman"/>
                </a:rPr>
                <a:t>The data was classified into 3 sentiments namely:</a:t>
              </a:r>
              <a:endParaRPr b="0" i="0" sz="1100" u="none" cap="none" strike="noStrike">
                <a:solidFill>
                  <a:schemeClr val="lt1"/>
                </a:solidFill>
                <a:latin typeface="Times New Roman"/>
                <a:ea typeface="Times New Roman"/>
                <a:cs typeface="Times New Roman"/>
                <a:sym typeface="Times New Roman"/>
              </a:endParaRPr>
            </a:p>
            <a:p>
              <a:pPr indent="-95250" lvl="2" marL="177800" marR="0" rtl="0" algn="l">
                <a:lnSpc>
                  <a:spcPct val="100000"/>
                </a:lnSpc>
                <a:spcBef>
                  <a:spcPts val="200"/>
                </a:spcBef>
                <a:spcAft>
                  <a:spcPts val="0"/>
                </a:spcAft>
                <a:buClr>
                  <a:srgbClr val="000000"/>
                </a:buClr>
                <a:buSzPts val="1100"/>
                <a:buFont typeface="Courier New"/>
                <a:buChar char="o"/>
              </a:pPr>
              <a:r>
                <a:rPr b="0" i="0" lang="en" sz="1100" u="none" cap="none" strike="noStrike">
                  <a:solidFill>
                    <a:srgbClr val="000000"/>
                  </a:solidFill>
                  <a:latin typeface="Times New Roman"/>
                  <a:ea typeface="Times New Roman"/>
                  <a:cs typeface="Times New Roman"/>
                  <a:sym typeface="Times New Roman"/>
                </a:rPr>
                <a:t>Positive</a:t>
              </a:r>
              <a:endParaRPr b="0" i="0" sz="1100" u="none" cap="none" strike="noStrike">
                <a:solidFill>
                  <a:schemeClr val="lt1"/>
                </a:solidFill>
                <a:latin typeface="Times New Roman"/>
                <a:ea typeface="Times New Roman"/>
                <a:cs typeface="Times New Roman"/>
                <a:sym typeface="Times New Roman"/>
              </a:endParaRPr>
            </a:p>
            <a:p>
              <a:pPr indent="-95250" lvl="2" marL="177800" marR="0" rtl="0" algn="l">
                <a:lnSpc>
                  <a:spcPct val="100000"/>
                </a:lnSpc>
                <a:spcBef>
                  <a:spcPts val="200"/>
                </a:spcBef>
                <a:spcAft>
                  <a:spcPts val="0"/>
                </a:spcAft>
                <a:buClr>
                  <a:srgbClr val="000000"/>
                </a:buClr>
                <a:buSzPts val="1100"/>
                <a:buFont typeface="Courier New"/>
                <a:buChar char="o"/>
              </a:pPr>
              <a:r>
                <a:rPr b="0" i="0" lang="en" sz="1100" u="none" cap="none" strike="noStrike">
                  <a:solidFill>
                    <a:srgbClr val="000000"/>
                  </a:solidFill>
                  <a:latin typeface="Times New Roman"/>
                  <a:ea typeface="Times New Roman"/>
                  <a:cs typeface="Times New Roman"/>
                  <a:sym typeface="Times New Roman"/>
                </a:rPr>
                <a:t>Negative</a:t>
              </a:r>
              <a:endParaRPr b="0" i="0" sz="1100" u="none" cap="none" strike="noStrike">
                <a:solidFill>
                  <a:schemeClr val="lt1"/>
                </a:solidFill>
                <a:latin typeface="Times New Roman"/>
                <a:ea typeface="Times New Roman"/>
                <a:cs typeface="Times New Roman"/>
                <a:sym typeface="Times New Roman"/>
              </a:endParaRPr>
            </a:p>
            <a:p>
              <a:pPr indent="-95250" lvl="2" marL="177800" marR="0" rtl="0" algn="l">
                <a:lnSpc>
                  <a:spcPct val="100000"/>
                </a:lnSpc>
                <a:spcBef>
                  <a:spcPts val="200"/>
                </a:spcBef>
                <a:spcAft>
                  <a:spcPts val="0"/>
                </a:spcAft>
                <a:buClr>
                  <a:srgbClr val="000000"/>
                </a:buClr>
                <a:buSzPts val="1100"/>
                <a:buFont typeface="Courier New"/>
                <a:buChar char="o"/>
              </a:pPr>
              <a:r>
                <a:rPr b="0" i="0" lang="en" sz="1100" u="none" cap="none" strike="noStrike">
                  <a:solidFill>
                    <a:srgbClr val="000000"/>
                  </a:solidFill>
                  <a:latin typeface="Times New Roman"/>
                  <a:ea typeface="Times New Roman"/>
                  <a:cs typeface="Times New Roman"/>
                  <a:sym typeface="Times New Roman"/>
                </a:rPr>
                <a:t>Neutral </a:t>
              </a:r>
              <a:endParaRPr b="0" i="0" sz="1100" u="none" cap="none" strike="noStrike">
                <a:solidFill>
                  <a:schemeClr val="lt1"/>
                </a:solidFill>
                <a:latin typeface="Times New Roman"/>
                <a:ea typeface="Times New Roman"/>
                <a:cs typeface="Times New Roman"/>
                <a:sym typeface="Times New Roman"/>
              </a:endParaRPr>
            </a:p>
          </p:txBody>
        </p:sp>
        <p:sp>
          <p:nvSpPr>
            <p:cNvPr id="165" name="Google Shape;165;p22"/>
            <p:cNvSpPr/>
            <p:nvPr/>
          </p:nvSpPr>
          <p:spPr>
            <a:xfrm>
              <a:off x="0" y="4040857"/>
              <a:ext cx="4336200" cy="1836900"/>
            </a:xfrm>
            <a:prstGeom prst="roundRect">
              <a:avLst>
                <a:gd fmla="val 16667" name="adj"/>
              </a:avLst>
            </a:prstGeom>
            <a:solidFill>
              <a:srgbClr val="FF5050"/>
            </a:solidFill>
            <a:ln cap="flat" cmpd="sng" w="19050">
              <a:solidFill>
                <a:schemeClr val="dk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 name="Google Shape;166;p22"/>
            <p:cNvSpPr txBox="1"/>
            <p:nvPr/>
          </p:nvSpPr>
          <p:spPr>
            <a:xfrm>
              <a:off x="89663" y="4130520"/>
              <a:ext cx="4157100" cy="1657500"/>
            </a:xfrm>
            <a:prstGeom prst="rect">
              <a:avLst/>
            </a:prstGeom>
            <a:no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0" i="0" lang="en" sz="1300" u="none" cap="none" strike="noStrike">
                  <a:solidFill>
                    <a:schemeClr val="lt1"/>
                  </a:solidFill>
                  <a:latin typeface="Times New Roman"/>
                  <a:ea typeface="Times New Roman"/>
                  <a:cs typeface="Times New Roman"/>
                  <a:sym typeface="Times New Roman"/>
                </a:rPr>
                <a:t>PERFORM SENTIMENT ANALYSIS INTO 3 SENTIMENTS</a:t>
              </a:r>
              <a:endParaRPr sz="11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75825"/>
            <a:ext cx="8520600" cy="4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rPr>
              <a:t>Active Learning graphs</a:t>
            </a:r>
            <a:endParaRPr/>
          </a:p>
        </p:txBody>
      </p:sp>
      <p:pic>
        <p:nvPicPr>
          <p:cNvPr id="172" name="Google Shape;172;p23"/>
          <p:cNvPicPr preferRelativeResize="0"/>
          <p:nvPr/>
        </p:nvPicPr>
        <p:blipFill rotWithShape="1">
          <a:blip r:embed="rId3">
            <a:alphaModFix/>
          </a:blip>
          <a:srcRect b="0" l="0" r="0" t="-4242"/>
          <a:stretch/>
        </p:blipFill>
        <p:spPr>
          <a:xfrm>
            <a:off x="417050" y="534225"/>
            <a:ext cx="8415249" cy="4415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471475" y="2524675"/>
            <a:ext cx="2609450" cy="2618825"/>
          </a:xfrm>
          <a:prstGeom prst="rect">
            <a:avLst/>
          </a:prstGeom>
          <a:noFill/>
          <a:ln>
            <a:noFill/>
          </a:ln>
        </p:spPr>
      </p:pic>
      <p:pic>
        <p:nvPicPr>
          <p:cNvPr id="178" name="Google Shape;178;p24"/>
          <p:cNvPicPr preferRelativeResize="0"/>
          <p:nvPr/>
        </p:nvPicPr>
        <p:blipFill>
          <a:blip r:embed="rId4">
            <a:alphaModFix/>
          </a:blip>
          <a:stretch>
            <a:fillRect/>
          </a:stretch>
        </p:blipFill>
        <p:spPr>
          <a:xfrm>
            <a:off x="3267275" y="2524675"/>
            <a:ext cx="2609450" cy="2618825"/>
          </a:xfrm>
          <a:prstGeom prst="rect">
            <a:avLst/>
          </a:prstGeom>
          <a:noFill/>
          <a:ln>
            <a:noFill/>
          </a:ln>
        </p:spPr>
      </p:pic>
      <p:pic>
        <p:nvPicPr>
          <p:cNvPr id="179" name="Google Shape;179;p24"/>
          <p:cNvPicPr preferRelativeResize="0"/>
          <p:nvPr/>
        </p:nvPicPr>
        <p:blipFill>
          <a:blip r:embed="rId5">
            <a:alphaModFix/>
          </a:blip>
          <a:stretch>
            <a:fillRect/>
          </a:stretch>
        </p:blipFill>
        <p:spPr>
          <a:xfrm>
            <a:off x="6063075" y="2524675"/>
            <a:ext cx="2609450" cy="2618825"/>
          </a:xfrm>
          <a:prstGeom prst="rect">
            <a:avLst/>
          </a:prstGeom>
          <a:noFill/>
          <a:ln>
            <a:noFill/>
          </a:ln>
        </p:spPr>
      </p:pic>
      <p:pic>
        <p:nvPicPr>
          <p:cNvPr id="180" name="Google Shape;180;p24"/>
          <p:cNvPicPr preferRelativeResize="0"/>
          <p:nvPr/>
        </p:nvPicPr>
        <p:blipFill>
          <a:blip r:embed="rId6">
            <a:alphaModFix/>
          </a:blip>
          <a:stretch>
            <a:fillRect/>
          </a:stretch>
        </p:blipFill>
        <p:spPr>
          <a:xfrm>
            <a:off x="5093500" y="0"/>
            <a:ext cx="3579025" cy="2432450"/>
          </a:xfrm>
          <a:prstGeom prst="rect">
            <a:avLst/>
          </a:prstGeom>
          <a:noFill/>
          <a:ln>
            <a:noFill/>
          </a:ln>
        </p:spPr>
      </p:pic>
      <p:pic>
        <p:nvPicPr>
          <p:cNvPr id="181" name="Google Shape;181;p24"/>
          <p:cNvPicPr preferRelativeResize="0"/>
          <p:nvPr/>
        </p:nvPicPr>
        <p:blipFill>
          <a:blip r:embed="rId7">
            <a:alphaModFix/>
          </a:blip>
          <a:stretch>
            <a:fillRect/>
          </a:stretch>
        </p:blipFill>
        <p:spPr>
          <a:xfrm>
            <a:off x="471475" y="0"/>
            <a:ext cx="4418425" cy="2432450"/>
          </a:xfrm>
          <a:prstGeom prst="rect">
            <a:avLst/>
          </a:prstGeom>
          <a:noFill/>
          <a:ln>
            <a:noFill/>
          </a:ln>
        </p:spPr>
      </p:pic>
      <p:cxnSp>
        <p:nvCxnSpPr>
          <p:cNvPr id="182" name="Google Shape;182;p24"/>
          <p:cNvCxnSpPr/>
          <p:nvPr/>
        </p:nvCxnSpPr>
        <p:spPr>
          <a:xfrm>
            <a:off x="457200" y="2432450"/>
            <a:ext cx="8229600" cy="10800"/>
          </a:xfrm>
          <a:prstGeom prst="straightConnector1">
            <a:avLst/>
          </a:prstGeom>
          <a:noFill/>
          <a:ln cap="flat" cmpd="sng" w="9525">
            <a:solidFill>
              <a:srgbClr val="B7B7B7"/>
            </a:solidFill>
            <a:prstDash val="solid"/>
            <a:round/>
            <a:headEnd len="med" w="med" type="none"/>
            <a:tailEnd len="med" w="med" type="none"/>
          </a:ln>
        </p:spPr>
      </p:cxnSp>
      <p:cxnSp>
        <p:nvCxnSpPr>
          <p:cNvPr id="183" name="Google Shape;183;p24"/>
          <p:cNvCxnSpPr/>
          <p:nvPr/>
        </p:nvCxnSpPr>
        <p:spPr>
          <a:xfrm>
            <a:off x="4907750" y="182175"/>
            <a:ext cx="0" cy="20682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b="0" l="0" r="0" t="10634"/>
          <a:stretch/>
        </p:blipFill>
        <p:spPr>
          <a:xfrm>
            <a:off x="274075" y="757275"/>
            <a:ext cx="7902349" cy="3989851"/>
          </a:xfrm>
          <a:prstGeom prst="rect">
            <a:avLst/>
          </a:prstGeom>
          <a:noFill/>
          <a:ln>
            <a:noFill/>
          </a:ln>
        </p:spPr>
      </p:pic>
      <p:sp>
        <p:nvSpPr>
          <p:cNvPr id="189" name="Google Shape;189;p25"/>
          <p:cNvSpPr txBox="1"/>
          <p:nvPr>
            <p:ph type="title"/>
          </p:nvPr>
        </p:nvSpPr>
        <p:spPr>
          <a:xfrm>
            <a:off x="311700" y="127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DATA VISUALIZATION</a:t>
            </a:r>
            <a:endParaRPr b="1" sz="3000">
              <a:solidFill>
                <a:srgbClr val="2C39B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424427" y="1592750"/>
            <a:ext cx="3969174" cy="1430925"/>
          </a:xfrm>
          <a:prstGeom prst="rect">
            <a:avLst/>
          </a:prstGeom>
          <a:noFill/>
          <a:ln>
            <a:noFill/>
          </a:ln>
        </p:spPr>
      </p:pic>
      <p:pic>
        <p:nvPicPr>
          <p:cNvPr id="195" name="Google Shape;195;p26"/>
          <p:cNvPicPr preferRelativeResize="0"/>
          <p:nvPr/>
        </p:nvPicPr>
        <p:blipFill>
          <a:blip r:embed="rId4">
            <a:alphaModFix/>
          </a:blip>
          <a:stretch>
            <a:fillRect/>
          </a:stretch>
        </p:blipFill>
        <p:spPr>
          <a:xfrm>
            <a:off x="4572000" y="1592750"/>
            <a:ext cx="3969175" cy="1430925"/>
          </a:xfrm>
          <a:prstGeom prst="rect">
            <a:avLst/>
          </a:prstGeom>
          <a:noFill/>
          <a:ln>
            <a:noFill/>
          </a:ln>
        </p:spPr>
      </p:pic>
      <p:pic>
        <p:nvPicPr>
          <p:cNvPr id="196" name="Google Shape;196;p26"/>
          <p:cNvPicPr preferRelativeResize="0"/>
          <p:nvPr/>
        </p:nvPicPr>
        <p:blipFill>
          <a:blip r:embed="rId5">
            <a:alphaModFix/>
          </a:blip>
          <a:stretch>
            <a:fillRect/>
          </a:stretch>
        </p:blipFill>
        <p:spPr>
          <a:xfrm>
            <a:off x="4572000" y="3174875"/>
            <a:ext cx="3969175" cy="1430951"/>
          </a:xfrm>
          <a:prstGeom prst="rect">
            <a:avLst/>
          </a:prstGeom>
          <a:noFill/>
          <a:ln>
            <a:noFill/>
          </a:ln>
        </p:spPr>
      </p:pic>
      <p:pic>
        <p:nvPicPr>
          <p:cNvPr id="197" name="Google Shape;197;p26"/>
          <p:cNvPicPr preferRelativeResize="0"/>
          <p:nvPr/>
        </p:nvPicPr>
        <p:blipFill rotWithShape="1">
          <a:blip r:embed="rId6">
            <a:alphaModFix/>
          </a:blip>
          <a:srcRect b="0" l="12721" r="7470" t="0"/>
          <a:stretch/>
        </p:blipFill>
        <p:spPr>
          <a:xfrm>
            <a:off x="424425" y="633275"/>
            <a:ext cx="8116750" cy="778725"/>
          </a:xfrm>
          <a:prstGeom prst="rect">
            <a:avLst/>
          </a:prstGeom>
          <a:noFill/>
          <a:ln>
            <a:noFill/>
          </a:ln>
        </p:spPr>
      </p:pic>
      <p:pic>
        <p:nvPicPr>
          <p:cNvPr id="198" name="Google Shape;198;p26"/>
          <p:cNvPicPr preferRelativeResize="0"/>
          <p:nvPr/>
        </p:nvPicPr>
        <p:blipFill>
          <a:blip r:embed="rId7">
            <a:alphaModFix/>
          </a:blip>
          <a:stretch>
            <a:fillRect/>
          </a:stretch>
        </p:blipFill>
        <p:spPr>
          <a:xfrm>
            <a:off x="424425" y="3204425"/>
            <a:ext cx="3969175" cy="143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111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DASHBOARD BUILDING</a:t>
            </a:r>
            <a:endParaRPr b="1" sz="3000">
              <a:solidFill>
                <a:srgbClr val="2C39B1"/>
              </a:solidFill>
            </a:endParaRPr>
          </a:p>
        </p:txBody>
      </p:sp>
      <p:sp>
        <p:nvSpPr>
          <p:cNvPr id="204" name="Google Shape;204;p27"/>
          <p:cNvSpPr txBox="1"/>
          <p:nvPr>
            <p:ph idx="1" type="body"/>
          </p:nvPr>
        </p:nvSpPr>
        <p:spPr>
          <a:xfrm>
            <a:off x="1338875" y="1827400"/>
            <a:ext cx="8403300" cy="106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hlink"/>
                </a:solidFill>
                <a:hlinkClick r:id="rId3"/>
              </a:rPr>
              <a:t>DASHBOARD DEMO:</a:t>
            </a:r>
            <a:r>
              <a:rPr lang="en"/>
              <a:t> </a:t>
            </a:r>
            <a:endParaRPr/>
          </a:p>
          <a:p>
            <a:pPr indent="0" lvl="0" marL="0" rtl="0" algn="l">
              <a:spcBef>
                <a:spcPts val="1200"/>
              </a:spcBef>
              <a:spcAft>
                <a:spcPts val="0"/>
              </a:spcAft>
              <a:buNone/>
            </a:pPr>
            <a:r>
              <a:rPr lang="en" sz="1080">
                <a:solidFill>
                  <a:srgbClr val="2C39B1"/>
                </a:solidFill>
              </a:rPr>
              <a:t>Link to the Dashboard: </a:t>
            </a:r>
            <a:r>
              <a:rPr lang="en" sz="1080" u="sng">
                <a:solidFill>
                  <a:schemeClr val="hlink"/>
                </a:solidFill>
                <a:hlinkClick r:id="rId4"/>
              </a:rPr>
              <a:t>https://public.tableau.com/app/profile/sudhakar.reddy7432/viz/HealthBot/Health?publish=yes</a:t>
            </a:r>
            <a:endParaRPr sz="1600">
              <a:solidFill>
                <a:srgbClr val="000000"/>
              </a:solidFill>
            </a:endParaRPr>
          </a:p>
          <a:p>
            <a:pPr indent="0" lvl="0" marL="0" rtl="0" algn="l">
              <a:spcBef>
                <a:spcPts val="0"/>
              </a:spcBef>
              <a:spcAft>
                <a:spcPts val="1200"/>
              </a:spcAft>
              <a:buNone/>
            </a:pPr>
            <a:r>
              <a:t/>
            </a:r>
            <a:endParaRPr/>
          </a:p>
        </p:txBody>
      </p:sp>
      <p:sp>
        <p:nvSpPr>
          <p:cNvPr id="205" name="Google Shape;205;p27"/>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206" name="Google Shape;206;p27"/>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18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CHATBOT MODELLING RASA FRAMEWORK</a:t>
            </a:r>
            <a:endParaRPr b="1" sz="3000">
              <a:solidFill>
                <a:srgbClr val="2C39B1"/>
              </a:solidFill>
            </a:endParaRPr>
          </a:p>
        </p:txBody>
      </p:sp>
      <p:sp>
        <p:nvSpPr>
          <p:cNvPr id="212" name="Google Shape;212;p28"/>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213" name="Google Shape;213;p28"/>
          <p:cNvSpPr/>
          <p:nvPr/>
        </p:nvSpPr>
        <p:spPr>
          <a:xfrm>
            <a:off x="2708801" y="871525"/>
            <a:ext cx="890700" cy="472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Medical Data</a:t>
            </a:r>
            <a:endParaRPr sz="800"/>
          </a:p>
          <a:p>
            <a:pPr indent="0" lvl="0" marL="0" rtl="0" algn="l">
              <a:spcBef>
                <a:spcPts val="0"/>
              </a:spcBef>
              <a:spcAft>
                <a:spcPts val="0"/>
              </a:spcAft>
              <a:buNone/>
            </a:pPr>
            <a:r>
              <a:rPr lang="en" sz="800"/>
              <a:t>(.csv format)</a:t>
            </a:r>
            <a:endParaRPr sz="800"/>
          </a:p>
        </p:txBody>
      </p:sp>
      <p:sp>
        <p:nvSpPr>
          <p:cNvPr id="214" name="Google Shape;214;p28"/>
          <p:cNvSpPr/>
          <p:nvPr/>
        </p:nvSpPr>
        <p:spPr>
          <a:xfrm>
            <a:off x="2708801" y="1576975"/>
            <a:ext cx="890700" cy="472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Actions.py</a:t>
            </a:r>
            <a:endParaRPr sz="1100"/>
          </a:p>
        </p:txBody>
      </p:sp>
      <p:cxnSp>
        <p:nvCxnSpPr>
          <p:cNvPr id="215" name="Google Shape;215;p28"/>
          <p:cNvCxnSpPr>
            <a:stCxn id="213" idx="2"/>
            <a:endCxn id="214" idx="0"/>
          </p:cNvCxnSpPr>
          <p:nvPr/>
        </p:nvCxnSpPr>
        <p:spPr>
          <a:xfrm>
            <a:off x="3154151" y="1344025"/>
            <a:ext cx="0" cy="2331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8"/>
          <p:cNvSpPr/>
          <p:nvPr/>
        </p:nvSpPr>
        <p:spPr>
          <a:xfrm>
            <a:off x="603275" y="1101175"/>
            <a:ext cx="1483800" cy="718800"/>
          </a:xfrm>
          <a:prstGeom prst="snip1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Nlu.yml (</a:t>
            </a:r>
            <a:r>
              <a:rPr lang="en" sz="800"/>
              <a:t>User Intents)</a:t>
            </a:r>
            <a:endParaRPr sz="800"/>
          </a:p>
          <a:p>
            <a:pPr indent="-279400" lvl="0" marL="457200" rtl="0" algn="l">
              <a:spcBef>
                <a:spcPts val="0"/>
              </a:spcBef>
              <a:spcAft>
                <a:spcPts val="0"/>
              </a:spcAft>
              <a:buSzPts val="800"/>
              <a:buChar char="-"/>
            </a:pPr>
            <a:r>
              <a:rPr lang="en" sz="800"/>
              <a:t>Greetings</a:t>
            </a:r>
            <a:endParaRPr sz="800"/>
          </a:p>
          <a:p>
            <a:pPr indent="-279400" lvl="0" marL="457200" rtl="0" algn="l">
              <a:spcBef>
                <a:spcPts val="0"/>
              </a:spcBef>
              <a:spcAft>
                <a:spcPts val="0"/>
              </a:spcAft>
              <a:buSzPts val="800"/>
              <a:buChar char="-"/>
            </a:pPr>
            <a:r>
              <a:rPr lang="en" sz="800"/>
              <a:t>Symptoms</a:t>
            </a:r>
            <a:endParaRPr sz="800"/>
          </a:p>
          <a:p>
            <a:pPr indent="-279400" lvl="0" marL="457200" rtl="0" algn="l">
              <a:spcBef>
                <a:spcPts val="0"/>
              </a:spcBef>
              <a:spcAft>
                <a:spcPts val="0"/>
              </a:spcAft>
              <a:buSzPts val="800"/>
              <a:buChar char="-"/>
            </a:pPr>
            <a:r>
              <a:rPr lang="en" sz="800"/>
              <a:t>Medication</a:t>
            </a:r>
            <a:endParaRPr sz="800"/>
          </a:p>
          <a:p>
            <a:pPr indent="-279400" lvl="0" marL="457200" rtl="0" algn="l">
              <a:spcBef>
                <a:spcPts val="0"/>
              </a:spcBef>
              <a:spcAft>
                <a:spcPts val="0"/>
              </a:spcAft>
              <a:buSzPts val="800"/>
              <a:buChar char="-"/>
            </a:pPr>
            <a:r>
              <a:rPr lang="en" sz="800"/>
              <a:t>Expenses, etc.</a:t>
            </a:r>
            <a:endParaRPr sz="800"/>
          </a:p>
        </p:txBody>
      </p:sp>
      <p:sp>
        <p:nvSpPr>
          <p:cNvPr id="217" name="Google Shape;217;p28"/>
          <p:cNvSpPr/>
          <p:nvPr/>
        </p:nvSpPr>
        <p:spPr>
          <a:xfrm>
            <a:off x="603275" y="2422025"/>
            <a:ext cx="1483800" cy="845700"/>
          </a:xfrm>
          <a:prstGeom prst="snip1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Domain.yml</a:t>
            </a:r>
            <a:endParaRPr sz="800"/>
          </a:p>
          <a:p>
            <a:pPr indent="-279400" lvl="0" marL="457200" rtl="0" algn="l">
              <a:spcBef>
                <a:spcPts val="0"/>
              </a:spcBef>
              <a:spcAft>
                <a:spcPts val="0"/>
              </a:spcAft>
              <a:buSzPts val="800"/>
              <a:buChar char="-"/>
            </a:pPr>
            <a:r>
              <a:rPr lang="en" sz="800"/>
              <a:t>Intents</a:t>
            </a:r>
            <a:endParaRPr sz="800"/>
          </a:p>
          <a:p>
            <a:pPr indent="-279400" lvl="0" marL="457200" rtl="0" algn="l">
              <a:spcBef>
                <a:spcPts val="0"/>
              </a:spcBef>
              <a:spcAft>
                <a:spcPts val="0"/>
              </a:spcAft>
              <a:buSzPts val="800"/>
              <a:buChar char="-"/>
            </a:pPr>
            <a:r>
              <a:rPr lang="en" sz="800"/>
              <a:t>Entities</a:t>
            </a:r>
            <a:endParaRPr sz="800"/>
          </a:p>
          <a:p>
            <a:pPr indent="-279400" lvl="0" marL="457200" rtl="0" algn="l">
              <a:spcBef>
                <a:spcPts val="0"/>
              </a:spcBef>
              <a:spcAft>
                <a:spcPts val="0"/>
              </a:spcAft>
              <a:buSzPts val="800"/>
              <a:buChar char="-"/>
            </a:pPr>
            <a:r>
              <a:rPr lang="en" sz="800"/>
              <a:t>Slots</a:t>
            </a:r>
            <a:endParaRPr sz="800"/>
          </a:p>
          <a:p>
            <a:pPr indent="-279400" lvl="0" marL="457200" rtl="0" algn="l">
              <a:spcBef>
                <a:spcPts val="0"/>
              </a:spcBef>
              <a:spcAft>
                <a:spcPts val="0"/>
              </a:spcAft>
              <a:buSzPts val="800"/>
              <a:buChar char="-"/>
            </a:pPr>
            <a:r>
              <a:rPr lang="en" sz="800"/>
              <a:t>Responses</a:t>
            </a:r>
            <a:endParaRPr sz="800"/>
          </a:p>
          <a:p>
            <a:pPr indent="-279400" lvl="0" marL="457200" rtl="0" algn="l">
              <a:spcBef>
                <a:spcPts val="0"/>
              </a:spcBef>
              <a:spcAft>
                <a:spcPts val="0"/>
              </a:spcAft>
              <a:buSzPts val="800"/>
              <a:buChar char="-"/>
            </a:pPr>
            <a:r>
              <a:rPr lang="en" sz="800"/>
              <a:t>Actions</a:t>
            </a:r>
            <a:endParaRPr sz="800"/>
          </a:p>
        </p:txBody>
      </p:sp>
      <p:cxnSp>
        <p:nvCxnSpPr>
          <p:cNvPr id="218" name="Google Shape;218;p28"/>
          <p:cNvCxnSpPr>
            <a:stCxn id="216" idx="1"/>
            <a:endCxn id="217" idx="3"/>
          </p:cNvCxnSpPr>
          <p:nvPr/>
        </p:nvCxnSpPr>
        <p:spPr>
          <a:xfrm>
            <a:off x="1345175" y="1819975"/>
            <a:ext cx="0" cy="6021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8"/>
          <p:cNvSpPr/>
          <p:nvPr/>
        </p:nvSpPr>
        <p:spPr>
          <a:xfrm>
            <a:off x="2462777" y="2357538"/>
            <a:ext cx="1190100" cy="784500"/>
          </a:xfrm>
          <a:prstGeom prst="cube">
            <a:avLst>
              <a:gd fmla="val 25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Stories.yml</a:t>
            </a:r>
            <a:endParaRPr sz="1200"/>
          </a:p>
        </p:txBody>
      </p:sp>
      <p:cxnSp>
        <p:nvCxnSpPr>
          <p:cNvPr id="220" name="Google Shape;220;p28"/>
          <p:cNvCxnSpPr>
            <a:stCxn id="217" idx="0"/>
            <a:endCxn id="219" idx="2"/>
          </p:cNvCxnSpPr>
          <p:nvPr/>
        </p:nvCxnSpPr>
        <p:spPr>
          <a:xfrm>
            <a:off x="2087075" y="2844875"/>
            <a:ext cx="375600" cy="30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8"/>
          <p:cNvCxnSpPr>
            <a:stCxn id="214" idx="2"/>
            <a:endCxn id="219" idx="0"/>
          </p:cNvCxnSpPr>
          <p:nvPr/>
        </p:nvCxnSpPr>
        <p:spPr>
          <a:xfrm>
            <a:off x="3154151" y="2049475"/>
            <a:ext cx="1800" cy="30810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8"/>
          <p:cNvSpPr/>
          <p:nvPr/>
        </p:nvSpPr>
        <p:spPr>
          <a:xfrm>
            <a:off x="2370653" y="3450125"/>
            <a:ext cx="1190100" cy="599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a:t>
            </a:r>
            <a:endParaRPr/>
          </a:p>
        </p:txBody>
      </p:sp>
      <p:cxnSp>
        <p:nvCxnSpPr>
          <p:cNvPr id="223" name="Google Shape;223;p28"/>
          <p:cNvCxnSpPr>
            <a:stCxn id="219" idx="3"/>
            <a:endCxn id="222" idx="0"/>
          </p:cNvCxnSpPr>
          <p:nvPr/>
        </p:nvCxnSpPr>
        <p:spPr>
          <a:xfrm>
            <a:off x="2959765" y="3142038"/>
            <a:ext cx="6000" cy="3081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28"/>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
        <p:nvSpPr>
          <p:cNvPr id="225" name="Google Shape;225;p28"/>
          <p:cNvSpPr txBox="1"/>
          <p:nvPr/>
        </p:nvSpPr>
        <p:spPr>
          <a:xfrm>
            <a:off x="4125125" y="848650"/>
            <a:ext cx="4752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Rasa is a open source conversational AI tool used to build chatbots. Rasa was chosen for its growing </a:t>
            </a:r>
            <a:r>
              <a:rPr lang="en"/>
              <a:t>versatility</a:t>
            </a:r>
            <a:r>
              <a:rPr lang="en"/>
              <a:t>, ease of use and future scalability.</a:t>
            </a:r>
            <a:endParaRPr/>
          </a:p>
          <a:p>
            <a:pPr indent="-317500" lvl="0" marL="457200" rtl="0" algn="l">
              <a:spcBef>
                <a:spcPts val="0"/>
              </a:spcBef>
              <a:spcAft>
                <a:spcPts val="0"/>
              </a:spcAft>
              <a:buSzPts val="1400"/>
              <a:buChar char="●"/>
            </a:pPr>
            <a:r>
              <a:rPr lang="en"/>
              <a:t>It has four main files to work with, three of </a:t>
            </a:r>
            <a:r>
              <a:rPr lang="en"/>
              <a:t>which</a:t>
            </a:r>
            <a:r>
              <a:rPr lang="en"/>
              <a:t> are .yml files and one is actions.py file. </a:t>
            </a:r>
            <a:endParaRPr/>
          </a:p>
          <a:p>
            <a:pPr indent="0" lvl="0" marL="0" rtl="0" algn="l">
              <a:spcBef>
                <a:spcPts val="0"/>
              </a:spcBef>
              <a:spcAft>
                <a:spcPts val="0"/>
              </a:spcAft>
              <a:buNone/>
            </a:pPr>
            <a:r>
              <a:t/>
            </a:r>
            <a:endParaRPr/>
          </a:p>
        </p:txBody>
      </p:sp>
      <p:grpSp>
        <p:nvGrpSpPr>
          <p:cNvPr id="226" name="Google Shape;226;p28"/>
          <p:cNvGrpSpPr/>
          <p:nvPr/>
        </p:nvGrpSpPr>
        <p:grpSpPr>
          <a:xfrm>
            <a:off x="4313711" y="2123439"/>
            <a:ext cx="4625127" cy="612423"/>
            <a:chOff x="710674" y="1323164"/>
            <a:chExt cx="7300911" cy="747587"/>
          </a:xfrm>
        </p:grpSpPr>
        <p:sp>
          <p:nvSpPr>
            <p:cNvPr id="227" name="Google Shape;227;p28"/>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85631"/>
                  </a:solidFill>
                  <a:latin typeface="Roboto Medium"/>
                  <a:ea typeface="Roboto Medium"/>
                  <a:cs typeface="Roboto Medium"/>
                  <a:sym typeface="Roboto Medium"/>
                </a:rPr>
                <a:t>nlu.yml</a:t>
              </a:r>
              <a:endParaRPr sz="2000">
                <a:solidFill>
                  <a:srgbClr val="085631"/>
                </a:solidFill>
                <a:latin typeface="Roboto Medium"/>
                <a:ea typeface="Roboto Medium"/>
                <a:cs typeface="Roboto Medium"/>
                <a:sym typeface="Roboto Medium"/>
              </a:endParaRPr>
            </a:p>
          </p:txBody>
        </p:sp>
        <p:sp>
          <p:nvSpPr>
            <p:cNvPr id="228" name="Google Shape;228;p28"/>
            <p:cNvSpPr/>
            <p:nvPr/>
          </p:nvSpPr>
          <p:spPr>
            <a:xfrm>
              <a:off x="2789785" y="1323164"/>
              <a:ext cx="5221800" cy="731700"/>
            </a:xfrm>
            <a:prstGeom prst="rect">
              <a:avLst/>
            </a:prstGeom>
            <a:solidFill>
              <a:srgbClr val="08563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8"/>
            <p:cNvSpPr txBox="1"/>
            <p:nvPr/>
          </p:nvSpPr>
          <p:spPr>
            <a:xfrm>
              <a:off x="2789781" y="1335751"/>
              <a:ext cx="5124900" cy="735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It </a:t>
              </a:r>
              <a:r>
                <a:rPr lang="en" sz="900">
                  <a:solidFill>
                    <a:srgbClr val="FFFFFF"/>
                  </a:solidFill>
                  <a:latin typeface="Roboto"/>
                  <a:ea typeface="Roboto"/>
                  <a:cs typeface="Roboto"/>
                  <a:sym typeface="Roboto"/>
                </a:rPr>
                <a:t>consists of intents which are basically examples of user inputs. The intents become a part of story line up. </a:t>
              </a:r>
              <a:endParaRPr sz="900">
                <a:solidFill>
                  <a:srgbClr val="FFFFFF"/>
                </a:solidFill>
                <a:latin typeface="Roboto"/>
                <a:ea typeface="Roboto"/>
                <a:cs typeface="Roboto"/>
                <a:sym typeface="Roboto"/>
              </a:endParaRPr>
            </a:p>
          </p:txBody>
        </p:sp>
      </p:grpSp>
      <p:grpSp>
        <p:nvGrpSpPr>
          <p:cNvPr id="230" name="Google Shape;230;p28"/>
          <p:cNvGrpSpPr/>
          <p:nvPr/>
        </p:nvGrpSpPr>
        <p:grpSpPr>
          <a:xfrm>
            <a:off x="3845325" y="3048701"/>
            <a:ext cx="4902171" cy="602116"/>
            <a:chOff x="7" y="2207525"/>
            <a:chExt cx="7650080" cy="731700"/>
          </a:xfrm>
        </p:grpSpPr>
        <p:sp>
          <p:nvSpPr>
            <p:cNvPr id="231" name="Google Shape;231;p28"/>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B7140"/>
                  </a:solidFill>
                  <a:latin typeface="Roboto Medium"/>
                  <a:ea typeface="Roboto Medium"/>
                  <a:cs typeface="Roboto Medium"/>
                  <a:sym typeface="Roboto Medium"/>
                </a:rPr>
                <a:t>stories.yml</a:t>
              </a:r>
              <a:endParaRPr sz="2000">
                <a:solidFill>
                  <a:srgbClr val="0B7140"/>
                </a:solidFill>
                <a:latin typeface="Roboto Medium"/>
                <a:ea typeface="Roboto Medium"/>
                <a:cs typeface="Roboto Medium"/>
                <a:sym typeface="Roboto Medium"/>
              </a:endParaRPr>
            </a:p>
          </p:txBody>
        </p:sp>
        <p:sp>
          <p:nvSpPr>
            <p:cNvPr id="232" name="Google Shape;232;p28"/>
            <p:cNvSpPr/>
            <p:nvPr/>
          </p:nvSpPr>
          <p:spPr>
            <a:xfrm>
              <a:off x="2789787" y="2207525"/>
              <a:ext cx="4860300" cy="731700"/>
            </a:xfrm>
            <a:prstGeom prst="rect">
              <a:avLst/>
            </a:prstGeom>
            <a:solidFill>
              <a:srgbClr val="0B71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8"/>
            <p:cNvSpPr txBox="1"/>
            <p:nvPr/>
          </p:nvSpPr>
          <p:spPr>
            <a:xfrm>
              <a:off x="2790308" y="2257807"/>
              <a:ext cx="46815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900">
                  <a:solidFill>
                    <a:srgbClr val="FFFFFF"/>
                  </a:solidFill>
                  <a:latin typeface="Roboto"/>
                  <a:ea typeface="Roboto"/>
                  <a:cs typeface="Roboto"/>
                  <a:sym typeface="Roboto"/>
                </a:rPr>
                <a:t>Stories define a conversational flow for a chatbot. It contains intents as user input and utterances/custom actions as chatbout output</a:t>
              </a:r>
              <a:endParaRPr sz="900">
                <a:solidFill>
                  <a:srgbClr val="FFFFFF"/>
                </a:solidFill>
                <a:latin typeface="Roboto"/>
                <a:ea typeface="Roboto"/>
                <a:cs typeface="Roboto"/>
                <a:sym typeface="Roboto"/>
              </a:endParaRPr>
            </a:p>
          </p:txBody>
        </p:sp>
      </p:grpSp>
      <p:grpSp>
        <p:nvGrpSpPr>
          <p:cNvPr id="234" name="Google Shape;234;p28"/>
          <p:cNvGrpSpPr/>
          <p:nvPr/>
        </p:nvGrpSpPr>
        <p:grpSpPr>
          <a:xfrm>
            <a:off x="4133704" y="4049595"/>
            <a:ext cx="4377629" cy="530117"/>
            <a:chOff x="755127" y="3087830"/>
            <a:chExt cx="6871180" cy="731700"/>
          </a:xfrm>
        </p:grpSpPr>
        <p:sp>
          <p:nvSpPr>
            <p:cNvPr id="235" name="Google Shape;235;p28"/>
            <p:cNvSpPr txBox="1"/>
            <p:nvPr/>
          </p:nvSpPr>
          <p:spPr>
            <a:xfrm>
              <a:off x="755127" y="3138833"/>
              <a:ext cx="2357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900">
                  <a:solidFill>
                    <a:srgbClr val="0B7743"/>
                  </a:solidFill>
                  <a:latin typeface="Roboto Medium"/>
                  <a:ea typeface="Roboto Medium"/>
                  <a:cs typeface="Roboto Medium"/>
                  <a:sym typeface="Roboto Medium"/>
                </a:rPr>
                <a:t>domain.yml</a:t>
              </a:r>
              <a:endParaRPr sz="1900">
                <a:solidFill>
                  <a:srgbClr val="0B7743"/>
                </a:solidFill>
                <a:latin typeface="Roboto Medium"/>
                <a:ea typeface="Roboto Medium"/>
                <a:cs typeface="Roboto Medium"/>
                <a:sym typeface="Roboto Medium"/>
              </a:endParaRPr>
            </a:p>
          </p:txBody>
        </p:sp>
        <p:sp>
          <p:nvSpPr>
            <p:cNvPr id="236" name="Google Shape;236;p28"/>
            <p:cNvSpPr/>
            <p:nvPr/>
          </p:nvSpPr>
          <p:spPr>
            <a:xfrm>
              <a:off x="3128707" y="3087830"/>
              <a:ext cx="4497600" cy="731700"/>
            </a:xfrm>
            <a:prstGeom prst="rect">
              <a:avLst/>
            </a:prstGeom>
            <a:solidFill>
              <a:srgbClr val="66975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8"/>
            <p:cNvSpPr txBox="1"/>
            <p:nvPr/>
          </p:nvSpPr>
          <p:spPr>
            <a:xfrm>
              <a:off x="3112209" y="3154054"/>
              <a:ext cx="4354200" cy="585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It contains domains to Intents, slots, actions, forms,.etc.</a:t>
              </a:r>
              <a:endParaRPr sz="1000">
                <a:solidFill>
                  <a:srgbClr val="FFFFFF"/>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311700" y="18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CHATBOT MODELLING RASA FRAMEWORK</a:t>
            </a:r>
            <a:endParaRPr b="1" sz="3000">
              <a:solidFill>
                <a:srgbClr val="2C39B1"/>
              </a:solidFill>
            </a:endParaRPr>
          </a:p>
        </p:txBody>
      </p:sp>
      <p:sp>
        <p:nvSpPr>
          <p:cNvPr id="243" name="Google Shape;243;p29"/>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sz="1000">
              <a:solidFill>
                <a:schemeClr val="dk1"/>
              </a:solidFill>
            </a:endParaRPr>
          </a:p>
        </p:txBody>
      </p:sp>
      <p:sp>
        <p:nvSpPr>
          <p:cNvPr id="244" name="Google Shape;244;p29"/>
          <p:cNvSpPr txBox="1"/>
          <p:nvPr/>
        </p:nvSpPr>
        <p:spPr>
          <a:xfrm>
            <a:off x="206865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pic>
        <p:nvPicPr>
          <p:cNvPr id="245" name="Google Shape;245;p29"/>
          <p:cNvPicPr preferRelativeResize="0"/>
          <p:nvPr/>
        </p:nvPicPr>
        <p:blipFill>
          <a:blip r:embed="rId3">
            <a:alphaModFix/>
          </a:blip>
          <a:stretch>
            <a:fillRect/>
          </a:stretch>
        </p:blipFill>
        <p:spPr>
          <a:xfrm>
            <a:off x="137150" y="761725"/>
            <a:ext cx="5875027" cy="2284750"/>
          </a:xfrm>
          <a:prstGeom prst="rect">
            <a:avLst/>
          </a:prstGeom>
          <a:noFill/>
          <a:ln>
            <a:noFill/>
          </a:ln>
        </p:spPr>
      </p:pic>
      <p:pic>
        <p:nvPicPr>
          <p:cNvPr id="246" name="Google Shape;246;p29"/>
          <p:cNvPicPr preferRelativeResize="0"/>
          <p:nvPr/>
        </p:nvPicPr>
        <p:blipFill>
          <a:blip r:embed="rId4">
            <a:alphaModFix/>
          </a:blip>
          <a:stretch>
            <a:fillRect/>
          </a:stretch>
        </p:blipFill>
        <p:spPr>
          <a:xfrm>
            <a:off x="6480150" y="761725"/>
            <a:ext cx="2352150" cy="4271901"/>
          </a:xfrm>
          <a:prstGeom prst="rect">
            <a:avLst/>
          </a:prstGeom>
          <a:noFill/>
          <a:ln>
            <a:noFill/>
          </a:ln>
        </p:spPr>
      </p:pic>
      <p:grpSp>
        <p:nvGrpSpPr>
          <p:cNvPr id="247" name="Google Shape;247;p29"/>
          <p:cNvGrpSpPr/>
          <p:nvPr/>
        </p:nvGrpSpPr>
        <p:grpSpPr>
          <a:xfrm>
            <a:off x="8107675" y="3909087"/>
            <a:ext cx="228600" cy="670666"/>
            <a:chOff x="8107675" y="3909087"/>
            <a:chExt cx="228600" cy="670666"/>
          </a:xfrm>
        </p:grpSpPr>
        <p:grpSp>
          <p:nvGrpSpPr>
            <p:cNvPr id="248" name="Google Shape;248;p29"/>
            <p:cNvGrpSpPr/>
            <p:nvPr/>
          </p:nvGrpSpPr>
          <p:grpSpPr>
            <a:xfrm>
              <a:off x="8161025" y="3909087"/>
              <a:ext cx="167700" cy="670666"/>
              <a:chOff x="8161025" y="3909050"/>
              <a:chExt cx="167700" cy="556200"/>
            </a:xfrm>
          </p:grpSpPr>
          <p:cxnSp>
            <p:nvCxnSpPr>
              <p:cNvPr id="249" name="Google Shape;249;p29"/>
              <p:cNvCxnSpPr/>
              <p:nvPr/>
            </p:nvCxnSpPr>
            <p:spPr>
              <a:xfrm>
                <a:off x="8161025" y="3916675"/>
                <a:ext cx="167700" cy="0"/>
              </a:xfrm>
              <a:prstGeom prst="straightConnector1">
                <a:avLst/>
              </a:prstGeom>
              <a:noFill/>
              <a:ln cap="flat" cmpd="sng" w="19050">
                <a:solidFill>
                  <a:schemeClr val="lt1"/>
                </a:solidFill>
                <a:prstDash val="solid"/>
                <a:round/>
                <a:headEnd len="med" w="med" type="none"/>
                <a:tailEnd len="med" w="med" type="none"/>
              </a:ln>
            </p:spPr>
          </p:cxnSp>
          <p:cxnSp>
            <p:nvCxnSpPr>
              <p:cNvPr id="250" name="Google Shape;250;p29"/>
              <p:cNvCxnSpPr/>
              <p:nvPr/>
            </p:nvCxnSpPr>
            <p:spPr>
              <a:xfrm>
                <a:off x="8328650" y="3909050"/>
                <a:ext cx="0" cy="556200"/>
              </a:xfrm>
              <a:prstGeom prst="straightConnector1">
                <a:avLst/>
              </a:prstGeom>
              <a:noFill/>
              <a:ln cap="flat" cmpd="sng" w="19050">
                <a:solidFill>
                  <a:schemeClr val="lt1"/>
                </a:solidFill>
                <a:prstDash val="solid"/>
                <a:round/>
                <a:headEnd len="med" w="med" type="none"/>
                <a:tailEnd len="med" w="med" type="none"/>
              </a:ln>
            </p:spPr>
          </p:cxnSp>
        </p:grpSp>
        <p:cxnSp>
          <p:nvCxnSpPr>
            <p:cNvPr id="251" name="Google Shape;251;p29"/>
            <p:cNvCxnSpPr/>
            <p:nvPr/>
          </p:nvCxnSpPr>
          <p:spPr>
            <a:xfrm rot="10800000">
              <a:off x="8107675" y="4572125"/>
              <a:ext cx="228600" cy="7500"/>
            </a:xfrm>
            <a:prstGeom prst="straightConnector1">
              <a:avLst/>
            </a:prstGeom>
            <a:noFill/>
            <a:ln cap="flat" cmpd="sng" w="19050">
              <a:solidFill>
                <a:schemeClr val="lt1"/>
              </a:solidFill>
              <a:prstDash val="solid"/>
              <a:round/>
              <a:headEnd len="med" w="med" type="none"/>
              <a:tailEnd len="med" w="med" type="stealth"/>
            </a:ln>
          </p:spPr>
        </p:cxnSp>
      </p:grpSp>
      <p:cxnSp>
        <p:nvCxnSpPr>
          <p:cNvPr id="252" name="Google Shape;252;p29"/>
          <p:cNvCxnSpPr/>
          <p:nvPr/>
        </p:nvCxnSpPr>
        <p:spPr>
          <a:xfrm>
            <a:off x="8313425" y="3215759"/>
            <a:ext cx="167700" cy="0"/>
          </a:xfrm>
          <a:prstGeom prst="straightConnector1">
            <a:avLst/>
          </a:prstGeom>
          <a:noFill/>
          <a:ln cap="flat" cmpd="sng" w="19050">
            <a:solidFill>
              <a:schemeClr val="lt1"/>
            </a:solidFill>
            <a:prstDash val="solid"/>
            <a:round/>
            <a:headEnd len="med" w="med" type="none"/>
            <a:tailEnd len="med" w="med" type="none"/>
          </a:ln>
        </p:spPr>
      </p:cxnSp>
      <p:cxnSp>
        <p:nvCxnSpPr>
          <p:cNvPr id="253" name="Google Shape;253;p29"/>
          <p:cNvCxnSpPr/>
          <p:nvPr/>
        </p:nvCxnSpPr>
        <p:spPr>
          <a:xfrm>
            <a:off x="8481050" y="3223250"/>
            <a:ext cx="0" cy="1356600"/>
          </a:xfrm>
          <a:prstGeom prst="straightConnector1">
            <a:avLst/>
          </a:prstGeom>
          <a:noFill/>
          <a:ln cap="flat" cmpd="sng" w="19050">
            <a:solidFill>
              <a:schemeClr val="lt1"/>
            </a:solidFill>
            <a:prstDash val="solid"/>
            <a:round/>
            <a:headEnd len="med" w="med" type="none"/>
            <a:tailEnd len="med" w="med" type="none"/>
          </a:ln>
        </p:spPr>
      </p:cxnSp>
      <p:cxnSp>
        <p:nvCxnSpPr>
          <p:cNvPr id="254" name="Google Shape;254;p29"/>
          <p:cNvCxnSpPr/>
          <p:nvPr/>
        </p:nvCxnSpPr>
        <p:spPr>
          <a:xfrm rot="10800000">
            <a:off x="8260075" y="4563708"/>
            <a:ext cx="228600" cy="15680"/>
          </a:xfrm>
          <a:prstGeom prst="straightConnector1">
            <a:avLst/>
          </a:prstGeom>
          <a:noFill/>
          <a:ln cap="flat" cmpd="sng" w="19050">
            <a:solidFill>
              <a:schemeClr val="lt1"/>
            </a:solidFill>
            <a:prstDash val="solid"/>
            <a:round/>
            <a:headEnd len="med" w="med" type="none"/>
            <a:tailEnd len="med" w="med" type="stealth"/>
          </a:ln>
        </p:spPr>
      </p:cxnSp>
      <p:grpSp>
        <p:nvGrpSpPr>
          <p:cNvPr id="255" name="Google Shape;255;p29"/>
          <p:cNvGrpSpPr/>
          <p:nvPr/>
        </p:nvGrpSpPr>
        <p:grpSpPr>
          <a:xfrm>
            <a:off x="8412475" y="2447247"/>
            <a:ext cx="228600" cy="2132382"/>
            <a:chOff x="8107675" y="3909087"/>
            <a:chExt cx="228600" cy="670666"/>
          </a:xfrm>
        </p:grpSpPr>
        <p:grpSp>
          <p:nvGrpSpPr>
            <p:cNvPr id="256" name="Google Shape;256;p29"/>
            <p:cNvGrpSpPr/>
            <p:nvPr/>
          </p:nvGrpSpPr>
          <p:grpSpPr>
            <a:xfrm>
              <a:off x="8161025" y="3909087"/>
              <a:ext cx="167700" cy="670666"/>
              <a:chOff x="8161025" y="3909050"/>
              <a:chExt cx="167700" cy="556200"/>
            </a:xfrm>
          </p:grpSpPr>
          <p:cxnSp>
            <p:nvCxnSpPr>
              <p:cNvPr id="257" name="Google Shape;257;p29"/>
              <p:cNvCxnSpPr/>
              <p:nvPr/>
            </p:nvCxnSpPr>
            <p:spPr>
              <a:xfrm>
                <a:off x="8161025" y="3916675"/>
                <a:ext cx="167700" cy="0"/>
              </a:xfrm>
              <a:prstGeom prst="straightConnector1">
                <a:avLst/>
              </a:prstGeom>
              <a:noFill/>
              <a:ln cap="flat" cmpd="sng" w="19050">
                <a:solidFill>
                  <a:schemeClr val="lt1"/>
                </a:solidFill>
                <a:prstDash val="solid"/>
                <a:round/>
                <a:headEnd len="med" w="med" type="none"/>
                <a:tailEnd len="med" w="med" type="none"/>
              </a:ln>
            </p:spPr>
          </p:cxnSp>
          <p:cxnSp>
            <p:nvCxnSpPr>
              <p:cNvPr id="258" name="Google Shape;258;p29"/>
              <p:cNvCxnSpPr/>
              <p:nvPr/>
            </p:nvCxnSpPr>
            <p:spPr>
              <a:xfrm>
                <a:off x="8328650" y="3909050"/>
                <a:ext cx="0" cy="556200"/>
              </a:xfrm>
              <a:prstGeom prst="straightConnector1">
                <a:avLst/>
              </a:prstGeom>
              <a:noFill/>
              <a:ln cap="flat" cmpd="sng" w="19050">
                <a:solidFill>
                  <a:schemeClr val="lt1"/>
                </a:solidFill>
                <a:prstDash val="solid"/>
                <a:round/>
                <a:headEnd len="med" w="med" type="none"/>
                <a:tailEnd len="med" w="med" type="none"/>
              </a:ln>
            </p:spPr>
          </p:cxnSp>
        </p:grpSp>
        <p:cxnSp>
          <p:nvCxnSpPr>
            <p:cNvPr id="259" name="Google Shape;259;p29"/>
            <p:cNvCxnSpPr/>
            <p:nvPr/>
          </p:nvCxnSpPr>
          <p:spPr>
            <a:xfrm rot="10800000">
              <a:off x="8107675" y="4572125"/>
              <a:ext cx="228600" cy="7500"/>
            </a:xfrm>
            <a:prstGeom prst="straightConnector1">
              <a:avLst/>
            </a:prstGeom>
            <a:noFill/>
            <a:ln cap="flat" cmpd="sng" w="19050">
              <a:solidFill>
                <a:schemeClr val="lt1"/>
              </a:solidFill>
              <a:prstDash val="solid"/>
              <a:round/>
              <a:headEnd len="med" w="med" type="none"/>
              <a:tailEnd len="med" w="med" type="stealth"/>
            </a:ln>
          </p:spPr>
        </p:cxnSp>
      </p:grpSp>
      <p:pic>
        <p:nvPicPr>
          <p:cNvPr id="260" name="Google Shape;260;p29"/>
          <p:cNvPicPr preferRelativeResize="0"/>
          <p:nvPr/>
        </p:nvPicPr>
        <p:blipFill>
          <a:blip r:embed="rId5">
            <a:alphaModFix/>
          </a:blip>
          <a:stretch>
            <a:fillRect/>
          </a:stretch>
        </p:blipFill>
        <p:spPr>
          <a:xfrm>
            <a:off x="137149" y="3129850"/>
            <a:ext cx="2111175" cy="1687600"/>
          </a:xfrm>
          <a:prstGeom prst="rect">
            <a:avLst/>
          </a:prstGeom>
          <a:noFill/>
          <a:ln>
            <a:noFill/>
          </a:ln>
        </p:spPr>
      </p:pic>
      <p:pic>
        <p:nvPicPr>
          <p:cNvPr id="261" name="Google Shape;261;p29"/>
          <p:cNvPicPr preferRelativeResize="0"/>
          <p:nvPr/>
        </p:nvPicPr>
        <p:blipFill>
          <a:blip r:embed="rId6">
            <a:alphaModFix/>
          </a:blip>
          <a:stretch>
            <a:fillRect/>
          </a:stretch>
        </p:blipFill>
        <p:spPr>
          <a:xfrm>
            <a:off x="3437875" y="3147300"/>
            <a:ext cx="2574299" cy="1652700"/>
          </a:xfrm>
          <a:prstGeom prst="rect">
            <a:avLst/>
          </a:prstGeom>
          <a:noFill/>
          <a:ln>
            <a:noFill/>
          </a:ln>
        </p:spPr>
      </p:pic>
      <p:sp>
        <p:nvSpPr>
          <p:cNvPr id="262" name="Google Shape;262;p29"/>
          <p:cNvSpPr txBox="1"/>
          <p:nvPr/>
        </p:nvSpPr>
        <p:spPr>
          <a:xfrm>
            <a:off x="4535775" y="825100"/>
            <a:ext cx="12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Intents</a:t>
            </a:r>
            <a:endParaRPr>
              <a:solidFill>
                <a:schemeClr val="lt1"/>
              </a:solidFill>
            </a:endParaRPr>
          </a:p>
        </p:txBody>
      </p:sp>
      <p:sp>
        <p:nvSpPr>
          <p:cNvPr id="263" name="Google Shape;263;p29"/>
          <p:cNvSpPr txBox="1"/>
          <p:nvPr/>
        </p:nvSpPr>
        <p:spPr>
          <a:xfrm>
            <a:off x="1315250" y="3129850"/>
            <a:ext cx="12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Domain</a:t>
            </a:r>
            <a:endParaRPr>
              <a:solidFill>
                <a:schemeClr val="lt1"/>
              </a:solidFill>
            </a:endParaRPr>
          </a:p>
        </p:txBody>
      </p:sp>
      <p:sp>
        <p:nvSpPr>
          <p:cNvPr id="264" name="Google Shape;264;p29"/>
          <p:cNvSpPr txBox="1"/>
          <p:nvPr/>
        </p:nvSpPr>
        <p:spPr>
          <a:xfrm>
            <a:off x="4898150" y="3129850"/>
            <a:ext cx="12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Domain</a:t>
            </a:r>
            <a:endParaRPr>
              <a:solidFill>
                <a:schemeClr val="lt1"/>
              </a:solidFill>
            </a:endParaRPr>
          </a:p>
        </p:txBody>
      </p:sp>
      <p:sp>
        <p:nvSpPr>
          <p:cNvPr id="265" name="Google Shape;265;p29"/>
          <p:cNvSpPr txBox="1"/>
          <p:nvPr/>
        </p:nvSpPr>
        <p:spPr>
          <a:xfrm>
            <a:off x="7693200" y="761725"/>
            <a:ext cx="11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Stories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311700" y="18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CHATBOT MODELLING RASA FRAMEWORK</a:t>
            </a:r>
            <a:endParaRPr b="1" sz="3000">
              <a:solidFill>
                <a:srgbClr val="2C39B1"/>
              </a:solidFill>
            </a:endParaRPr>
          </a:p>
        </p:txBody>
      </p:sp>
      <p:sp>
        <p:nvSpPr>
          <p:cNvPr id="271" name="Google Shape;271;p30"/>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sz="1000">
              <a:solidFill>
                <a:schemeClr val="dk1"/>
              </a:solidFill>
            </a:endParaRPr>
          </a:p>
        </p:txBody>
      </p:sp>
      <p:pic>
        <p:nvPicPr>
          <p:cNvPr id="272" name="Google Shape;272;p30"/>
          <p:cNvPicPr preferRelativeResize="0"/>
          <p:nvPr/>
        </p:nvPicPr>
        <p:blipFill>
          <a:blip r:embed="rId3">
            <a:alphaModFix/>
          </a:blip>
          <a:stretch>
            <a:fillRect/>
          </a:stretch>
        </p:blipFill>
        <p:spPr>
          <a:xfrm>
            <a:off x="553450" y="878900"/>
            <a:ext cx="7460675" cy="3835974"/>
          </a:xfrm>
          <a:prstGeom prst="rect">
            <a:avLst/>
          </a:prstGeom>
          <a:noFill/>
          <a:ln>
            <a:noFill/>
          </a:ln>
        </p:spPr>
      </p:pic>
      <p:sp>
        <p:nvSpPr>
          <p:cNvPr id="273" name="Google Shape;273;p30"/>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311700" y="117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2C39B1"/>
                </a:solidFill>
              </a:rPr>
              <a:t>              </a:t>
            </a:r>
            <a:r>
              <a:rPr b="1" lang="en" sz="2820">
                <a:solidFill>
                  <a:schemeClr val="accent1"/>
                </a:solidFill>
              </a:rPr>
              <a:t>DEPLOYMENT TOOLS</a:t>
            </a:r>
            <a:endParaRPr b="1" sz="2820">
              <a:solidFill>
                <a:schemeClr val="accent1"/>
              </a:solidFill>
            </a:endParaRPr>
          </a:p>
        </p:txBody>
      </p:sp>
      <p:sp>
        <p:nvSpPr>
          <p:cNvPr id="279" name="Google Shape;279;p31"/>
          <p:cNvSpPr txBox="1"/>
          <p:nvPr/>
        </p:nvSpPr>
        <p:spPr>
          <a:xfrm>
            <a:off x="-839650" y="47614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p>
        </p:txBody>
      </p:sp>
      <p:sp>
        <p:nvSpPr>
          <p:cNvPr id="280" name="Google Shape;280;p31"/>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pic>
        <p:nvPicPr>
          <p:cNvPr id="281" name="Google Shape;281;p31"/>
          <p:cNvPicPr preferRelativeResize="0"/>
          <p:nvPr/>
        </p:nvPicPr>
        <p:blipFill>
          <a:blip r:embed="rId3">
            <a:alphaModFix/>
          </a:blip>
          <a:stretch>
            <a:fillRect/>
          </a:stretch>
        </p:blipFill>
        <p:spPr>
          <a:xfrm>
            <a:off x="1331050" y="288538"/>
            <a:ext cx="6882001" cy="4809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4572000" y="534100"/>
            <a:ext cx="3971400" cy="35373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t/>
            </a:r>
            <a:endParaRPr b="1" sz="2200">
              <a:solidFill>
                <a:schemeClr val="dk1"/>
              </a:solidFill>
            </a:endParaRPr>
          </a:p>
          <a:p>
            <a:pPr indent="-323850" lvl="0" marL="457200" rtl="0" algn="l">
              <a:lnSpc>
                <a:spcPct val="115000"/>
              </a:lnSpc>
              <a:spcBef>
                <a:spcPts val="1200"/>
              </a:spcBef>
              <a:spcAft>
                <a:spcPts val="0"/>
              </a:spcAft>
              <a:buClr>
                <a:schemeClr val="dk1"/>
              </a:buClr>
              <a:buSzPct val="100000"/>
              <a:buAutoNum type="arabicPeriod"/>
            </a:pPr>
            <a:r>
              <a:rPr b="1" lang="en" sz="3750">
                <a:solidFill>
                  <a:schemeClr val="dk1"/>
                </a:solidFill>
              </a:rPr>
              <a:t>Introduction</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Web </a:t>
            </a:r>
            <a:r>
              <a:rPr b="1" lang="en" sz="3750">
                <a:solidFill>
                  <a:schemeClr val="dk1"/>
                </a:solidFill>
              </a:rPr>
              <a:t>Scraping</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Data Preprocessing</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NLP Sentiment Analysis</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Data Visualization</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Dashboard</a:t>
            </a:r>
            <a:endParaRPr b="1" sz="3750">
              <a:solidFill>
                <a:schemeClr val="dk1"/>
              </a:solidFill>
            </a:endParaRPr>
          </a:p>
          <a:p>
            <a:pPr indent="-323850" lvl="0" marL="457200" rtl="0" algn="l">
              <a:spcBef>
                <a:spcPts val="0"/>
              </a:spcBef>
              <a:spcAft>
                <a:spcPts val="0"/>
              </a:spcAft>
              <a:buClr>
                <a:schemeClr val="dk1"/>
              </a:buClr>
              <a:buSzPct val="100000"/>
              <a:buAutoNum type="arabicPeriod"/>
            </a:pPr>
            <a:r>
              <a:rPr b="1" lang="en" sz="3750">
                <a:solidFill>
                  <a:schemeClr val="dk1"/>
                </a:solidFill>
              </a:rPr>
              <a:t>Chatbot Modeling Rasa Framework</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Model Deployment</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Conclusion</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Future Steps</a:t>
            </a:r>
            <a:endParaRPr b="1" sz="3750">
              <a:solidFill>
                <a:schemeClr val="dk1"/>
              </a:solidFill>
            </a:endParaRPr>
          </a:p>
          <a:p>
            <a:pPr indent="-323850" lvl="0" marL="457200" rtl="0" algn="l">
              <a:lnSpc>
                <a:spcPct val="115000"/>
              </a:lnSpc>
              <a:spcBef>
                <a:spcPts val="0"/>
              </a:spcBef>
              <a:spcAft>
                <a:spcPts val="0"/>
              </a:spcAft>
              <a:buClr>
                <a:schemeClr val="dk1"/>
              </a:buClr>
              <a:buSzPct val="100000"/>
              <a:buAutoNum type="arabicPeriod"/>
            </a:pPr>
            <a:r>
              <a:rPr b="1" lang="en" sz="3750">
                <a:solidFill>
                  <a:schemeClr val="dk1"/>
                </a:solidFill>
              </a:rPr>
              <a:t>References</a:t>
            </a:r>
            <a:endParaRPr b="1" sz="3750">
              <a:solidFill>
                <a:schemeClr val="dk1"/>
              </a:solidFill>
            </a:endParaRPr>
          </a:p>
          <a:p>
            <a:pPr indent="0" lvl="0" marL="0" rtl="0" algn="l">
              <a:spcBef>
                <a:spcPts val="120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4259125" y="866375"/>
            <a:ext cx="33975" cy="3051000"/>
          </a:xfrm>
          <a:prstGeom prst="rect">
            <a:avLst/>
          </a:prstGeom>
          <a:noFill/>
          <a:ln>
            <a:noFill/>
          </a:ln>
        </p:spPr>
      </p:pic>
      <p:sp>
        <p:nvSpPr>
          <p:cNvPr id="64" name="Google Shape;64;p14"/>
          <p:cNvSpPr txBox="1"/>
          <p:nvPr/>
        </p:nvSpPr>
        <p:spPr>
          <a:xfrm>
            <a:off x="177925" y="1825600"/>
            <a:ext cx="39009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5000">
                <a:solidFill>
                  <a:srgbClr val="2C39B1"/>
                </a:solidFill>
              </a:rPr>
              <a:t>CONTENTS</a:t>
            </a:r>
            <a:endParaRPr sz="1800">
              <a:solidFill>
                <a:schemeClr val="dk2"/>
              </a:solidFill>
            </a:endParaRPr>
          </a:p>
        </p:txBody>
      </p:sp>
      <p:sp>
        <p:nvSpPr>
          <p:cNvPr id="65" name="Google Shape;65;p14"/>
          <p:cNvSpPr txBox="1"/>
          <p:nvPr/>
        </p:nvSpPr>
        <p:spPr>
          <a:xfrm>
            <a:off x="2464863" y="4685275"/>
            <a:ext cx="44700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sz="100">
              <a:solidFill>
                <a:srgbClr val="000000"/>
              </a:solidFill>
            </a:endParaRPr>
          </a:p>
        </p:txBody>
      </p:sp>
      <p:sp>
        <p:nvSpPr>
          <p:cNvPr id="66" name="Google Shape;66;p14"/>
          <p:cNvSpPr txBox="1"/>
          <p:nvPr/>
        </p:nvSpPr>
        <p:spPr>
          <a:xfrm>
            <a:off x="-1015150" y="469292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t>28/05/2022</a:t>
            </a:r>
            <a:endParaRPr sz="10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311700" y="118650"/>
            <a:ext cx="868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chemeClr val="accent1"/>
                </a:solidFill>
              </a:rPr>
              <a:t>  </a:t>
            </a:r>
            <a:r>
              <a:rPr b="1" lang="en" sz="2920">
                <a:solidFill>
                  <a:schemeClr val="accent1"/>
                </a:solidFill>
              </a:rPr>
              <a:t>Deployment with ngrok on Telegram channel</a:t>
            </a:r>
            <a:endParaRPr b="1" sz="2920">
              <a:solidFill>
                <a:schemeClr val="accent1"/>
              </a:solidFill>
            </a:endParaRPr>
          </a:p>
        </p:txBody>
      </p:sp>
      <p:sp>
        <p:nvSpPr>
          <p:cNvPr id="287" name="Google Shape;28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32"/>
          <p:cNvPicPr preferRelativeResize="0"/>
          <p:nvPr/>
        </p:nvPicPr>
        <p:blipFill>
          <a:blip r:embed="rId3">
            <a:alphaModFix/>
          </a:blip>
          <a:stretch>
            <a:fillRect/>
          </a:stretch>
        </p:blipFill>
        <p:spPr>
          <a:xfrm>
            <a:off x="149700" y="691350"/>
            <a:ext cx="8689500" cy="448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311700" y="7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solidFill>
                  <a:schemeClr val="accent1"/>
                </a:solidFill>
              </a:rPr>
              <a:t>Deployment with Heroku and Docker on Telegram channel</a:t>
            </a:r>
            <a:endParaRPr b="1" sz="2320">
              <a:solidFill>
                <a:schemeClr val="accent1"/>
              </a:solidFill>
            </a:endParaRPr>
          </a:p>
        </p:txBody>
      </p:sp>
      <p:pic>
        <p:nvPicPr>
          <p:cNvPr id="294" name="Google Shape;294;p33"/>
          <p:cNvPicPr preferRelativeResize="0"/>
          <p:nvPr/>
        </p:nvPicPr>
        <p:blipFill>
          <a:blip r:embed="rId3">
            <a:alphaModFix/>
          </a:blip>
          <a:stretch>
            <a:fillRect/>
          </a:stretch>
        </p:blipFill>
        <p:spPr>
          <a:xfrm>
            <a:off x="222850" y="491325"/>
            <a:ext cx="8159150" cy="4589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311700" y="7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solidFill>
                  <a:schemeClr val="accent1"/>
                </a:solidFill>
              </a:rPr>
              <a:t>Deployment using Socket IO</a:t>
            </a:r>
            <a:endParaRPr b="1" sz="2320">
              <a:solidFill>
                <a:schemeClr val="accent1"/>
              </a:solidFill>
            </a:endParaRPr>
          </a:p>
        </p:txBody>
      </p:sp>
      <p:pic>
        <p:nvPicPr>
          <p:cNvPr id="300" name="Google Shape;300;p34"/>
          <p:cNvPicPr preferRelativeResize="0"/>
          <p:nvPr/>
        </p:nvPicPr>
        <p:blipFill rotWithShape="1">
          <a:blip r:embed="rId3">
            <a:alphaModFix/>
          </a:blip>
          <a:srcRect b="2789" l="0" r="30986" t="0"/>
          <a:stretch/>
        </p:blipFill>
        <p:spPr>
          <a:xfrm>
            <a:off x="405250" y="798625"/>
            <a:ext cx="2549100" cy="958025"/>
          </a:xfrm>
          <a:prstGeom prst="rect">
            <a:avLst/>
          </a:prstGeom>
          <a:noFill/>
          <a:ln>
            <a:noFill/>
          </a:ln>
        </p:spPr>
      </p:pic>
      <p:pic>
        <p:nvPicPr>
          <p:cNvPr id="301" name="Google Shape;301;p34"/>
          <p:cNvPicPr preferRelativeResize="0"/>
          <p:nvPr/>
        </p:nvPicPr>
        <p:blipFill>
          <a:blip r:embed="rId4">
            <a:alphaModFix/>
          </a:blip>
          <a:stretch>
            <a:fillRect/>
          </a:stretch>
        </p:blipFill>
        <p:spPr>
          <a:xfrm>
            <a:off x="3221850" y="798625"/>
            <a:ext cx="5769752" cy="4171875"/>
          </a:xfrm>
          <a:prstGeom prst="rect">
            <a:avLst/>
          </a:prstGeom>
          <a:noFill/>
          <a:ln>
            <a:noFill/>
          </a:ln>
        </p:spPr>
      </p:pic>
      <p:sp>
        <p:nvSpPr>
          <p:cNvPr id="302" name="Google Shape;302;p34"/>
          <p:cNvSpPr/>
          <p:nvPr/>
        </p:nvSpPr>
        <p:spPr>
          <a:xfrm>
            <a:off x="4285150" y="3772775"/>
            <a:ext cx="1756500" cy="126300"/>
          </a:xfrm>
          <a:prstGeom prst="rect">
            <a:avLst/>
          </a:prstGeom>
          <a:noFill/>
          <a:ln cap="flat" cmpd="sng" w="9525">
            <a:solidFill>
              <a:srgbClr val="FF5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txBox="1"/>
          <p:nvPr/>
        </p:nvSpPr>
        <p:spPr>
          <a:xfrm>
            <a:off x="405900" y="2009500"/>
            <a:ext cx="2521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use localhost url that has been used by the root directory of rasa server to connect with socketIO. </a:t>
            </a:r>
            <a:br>
              <a:rPr lang="en"/>
            </a:br>
            <a:endParaRPr/>
          </a:p>
          <a:p>
            <a:pPr indent="0" lvl="0" marL="0" rtl="0" algn="l">
              <a:spcBef>
                <a:spcPts val="0"/>
              </a:spcBef>
              <a:spcAft>
                <a:spcPts val="0"/>
              </a:spcAft>
              <a:buNone/>
            </a:pPr>
            <a:r>
              <a:rPr lang="en"/>
              <a:t>Webchat is an open source bot layout provided on github and this has been utilized in this project.</a:t>
            </a:r>
            <a:endParaRPr/>
          </a:p>
          <a:p>
            <a:pPr indent="0" lvl="0" marL="0" rtl="0" algn="l">
              <a:spcBef>
                <a:spcPts val="0"/>
              </a:spcBef>
              <a:spcAft>
                <a:spcPts val="0"/>
              </a:spcAft>
              <a:buNone/>
            </a:pPr>
            <a:br>
              <a:rPr lang="en"/>
            </a:br>
            <a:r>
              <a:rPr lang="en"/>
              <a:t>Few html syntaxes are added to change the UI layout and its functions.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311700" y="178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CONCLUSION</a:t>
            </a:r>
            <a:endParaRPr b="1" sz="3000">
              <a:solidFill>
                <a:srgbClr val="2C39B1"/>
              </a:solidFill>
            </a:endParaRPr>
          </a:p>
        </p:txBody>
      </p:sp>
      <p:sp>
        <p:nvSpPr>
          <p:cNvPr id="309" name="Google Shape;309;p35"/>
          <p:cNvSpPr txBox="1"/>
          <p:nvPr>
            <p:ph idx="1" type="body"/>
          </p:nvPr>
        </p:nvSpPr>
        <p:spPr>
          <a:xfrm>
            <a:off x="311700" y="794100"/>
            <a:ext cx="8520600" cy="38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the three major outcomes of these projects are </a:t>
            </a:r>
            <a:r>
              <a:rPr lang="en"/>
              <a:t>implemented</a:t>
            </a:r>
            <a:r>
              <a:rPr lang="en"/>
              <a:t> at full scale, we could see following benefits:</a:t>
            </a:r>
            <a:endParaRPr/>
          </a:p>
          <a:p>
            <a:pPr indent="-342900" lvl="0" marL="457200" rtl="0" algn="l">
              <a:spcBef>
                <a:spcPts val="1200"/>
              </a:spcBef>
              <a:spcAft>
                <a:spcPts val="0"/>
              </a:spcAft>
              <a:buSzPts val="1800"/>
              <a:buChar char="●"/>
            </a:pPr>
            <a:r>
              <a:rPr lang="en"/>
              <a:t>The chatbot will help users to get the medical/health related information at </a:t>
            </a:r>
            <a:r>
              <a:rPr lang="en"/>
              <a:t>their</a:t>
            </a:r>
            <a:r>
              <a:rPr lang="en"/>
              <a:t> fingertips. They don’t need to wait for the doctors or experts from the health field for the answers to general questions. </a:t>
            </a:r>
            <a:endParaRPr/>
          </a:p>
          <a:p>
            <a:pPr indent="-342900" lvl="0" marL="457200" rtl="0" algn="l">
              <a:spcBef>
                <a:spcPts val="0"/>
              </a:spcBef>
              <a:spcAft>
                <a:spcPts val="0"/>
              </a:spcAft>
              <a:buSzPts val="1800"/>
              <a:buChar char="●"/>
            </a:pPr>
            <a:r>
              <a:rPr lang="en"/>
              <a:t>Additionally</a:t>
            </a:r>
            <a:r>
              <a:rPr lang="en"/>
              <a:t>, dashboard will also help them to visualize the health and disease related data in real time.</a:t>
            </a:r>
            <a:endParaRPr/>
          </a:p>
          <a:p>
            <a:pPr indent="-342900" lvl="0" marL="457200" rtl="0" algn="l">
              <a:spcBef>
                <a:spcPts val="0"/>
              </a:spcBef>
              <a:spcAft>
                <a:spcPts val="0"/>
              </a:spcAft>
              <a:buSzPts val="1800"/>
              <a:buChar char="●"/>
            </a:pPr>
            <a:r>
              <a:rPr lang="en"/>
              <a:t>The sentiment analysis provides us with insights on how user’s emotions are classified as positive, negative or neutral. This will help us determine the level of stress, anxiety and nervousness among </a:t>
            </a:r>
            <a:r>
              <a:rPr lang="en"/>
              <a:t>patients/</a:t>
            </a:r>
            <a:r>
              <a:rPr lang="en"/>
              <a:t>users and eventually help to reduce it by first two points discussed above.</a:t>
            </a:r>
            <a:endParaRPr/>
          </a:p>
        </p:txBody>
      </p:sp>
      <p:sp>
        <p:nvSpPr>
          <p:cNvPr id="310" name="Google Shape;310;p35"/>
          <p:cNvSpPr txBox="1"/>
          <p:nvPr/>
        </p:nvSpPr>
        <p:spPr>
          <a:xfrm>
            <a:off x="-839650" y="4761400"/>
            <a:ext cx="30000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28/05/2022</a:t>
            </a:r>
            <a:endParaRPr>
              <a:solidFill>
                <a:schemeClr val="dk1"/>
              </a:solidFill>
            </a:endParaRPr>
          </a:p>
          <a:p>
            <a:pPr indent="0" lvl="0" marL="0" rtl="0" algn="ctr">
              <a:lnSpc>
                <a:spcPct val="115000"/>
              </a:lnSpc>
              <a:spcBef>
                <a:spcPts val="0"/>
              </a:spcBef>
              <a:spcAft>
                <a:spcPts val="0"/>
              </a:spcAft>
              <a:buNone/>
            </a:pPr>
            <a:r>
              <a:t/>
            </a:r>
            <a:endParaRPr sz="1000">
              <a:solidFill>
                <a:schemeClr val="dk1"/>
              </a:solidFill>
            </a:endParaRPr>
          </a:p>
        </p:txBody>
      </p:sp>
      <p:sp>
        <p:nvSpPr>
          <p:cNvPr id="311" name="Google Shape;311;p35"/>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311700" y="148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POTENTIAL NEXT STEPS</a:t>
            </a:r>
            <a:endParaRPr b="1" sz="3000">
              <a:solidFill>
                <a:srgbClr val="2C39B1"/>
              </a:solidFill>
            </a:endParaRPr>
          </a:p>
        </p:txBody>
      </p:sp>
      <p:sp>
        <p:nvSpPr>
          <p:cNvPr id="317" name="Google Shape;317;p36"/>
          <p:cNvSpPr txBox="1"/>
          <p:nvPr>
            <p:ph idx="1" type="body"/>
          </p:nvPr>
        </p:nvSpPr>
        <p:spPr>
          <a:xfrm>
            <a:off x="311700" y="783475"/>
            <a:ext cx="8520600" cy="3785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Hit count of how often the chatbot has delivered a certain piece of information, as this will assist the administration defend why we picked specific ailments for our dataset.</a:t>
            </a:r>
            <a:endParaRPr sz="1500"/>
          </a:p>
          <a:p>
            <a:pPr indent="-323850" lvl="0" marL="457200" rtl="0" algn="l">
              <a:spcBef>
                <a:spcPts val="0"/>
              </a:spcBef>
              <a:spcAft>
                <a:spcPts val="0"/>
              </a:spcAft>
              <a:buSzPts val="1500"/>
              <a:buAutoNum type="arabicPeriod"/>
            </a:pPr>
            <a:r>
              <a:rPr lang="en" sz="1500"/>
              <a:t>Incorporate sentiment analysis into the chatbot to respond to patient enquiries based on the sentiment of the preceding remark or query.</a:t>
            </a:r>
            <a:endParaRPr sz="1500"/>
          </a:p>
          <a:p>
            <a:pPr indent="-323850" lvl="0" marL="457200" rtl="0" algn="l">
              <a:spcBef>
                <a:spcPts val="0"/>
              </a:spcBef>
              <a:spcAft>
                <a:spcPts val="0"/>
              </a:spcAft>
              <a:buSzPts val="1500"/>
              <a:buAutoNum type="arabicPeriod"/>
            </a:pPr>
            <a:r>
              <a:rPr lang="en" sz="1500"/>
              <a:t>Adding more database of diseases and its related attributes. </a:t>
            </a:r>
            <a:endParaRPr sz="1500"/>
          </a:p>
          <a:p>
            <a:pPr indent="0" lvl="0" marL="0" rtl="0" algn="l">
              <a:spcBef>
                <a:spcPts val="1200"/>
              </a:spcBef>
              <a:spcAft>
                <a:spcPts val="1200"/>
              </a:spcAft>
              <a:buNone/>
            </a:pPr>
            <a:r>
              <a:t/>
            </a:r>
            <a:endParaRPr/>
          </a:p>
        </p:txBody>
      </p:sp>
      <p:sp>
        <p:nvSpPr>
          <p:cNvPr id="318" name="Google Shape;318;p36"/>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319" name="Google Shape;319;p36"/>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311700" y="1071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REFERENCES </a:t>
            </a:r>
            <a:endParaRPr b="1" sz="3000">
              <a:solidFill>
                <a:srgbClr val="2C39B1"/>
              </a:solidFill>
            </a:endParaRPr>
          </a:p>
        </p:txBody>
      </p:sp>
      <p:sp>
        <p:nvSpPr>
          <p:cNvPr id="325" name="Google Shape;325;p37"/>
          <p:cNvSpPr txBox="1"/>
          <p:nvPr>
            <p:ph idx="1" type="body"/>
          </p:nvPr>
        </p:nvSpPr>
        <p:spPr>
          <a:xfrm>
            <a:off x="311700" y="824425"/>
            <a:ext cx="8520600" cy="3744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1350" u="sng">
                <a:solidFill>
                  <a:schemeClr val="hlink"/>
                </a:solidFill>
                <a:hlinkClick r:id="rId3"/>
              </a:rPr>
              <a:t>Upper Respiratory Infection: Symptoms, Contagious, Treatment</a:t>
            </a:r>
            <a:endParaRPr sz="2000"/>
          </a:p>
          <a:p>
            <a:pPr indent="-355600" lvl="0" marL="457200" rtl="0" algn="l">
              <a:spcBef>
                <a:spcPts val="0"/>
              </a:spcBef>
              <a:spcAft>
                <a:spcPts val="0"/>
              </a:spcAft>
              <a:buSzPts val="2000"/>
              <a:buAutoNum type="arabicPeriod"/>
            </a:pPr>
            <a:r>
              <a:rPr lang="en" sz="1300" u="sng">
                <a:solidFill>
                  <a:schemeClr val="hlink"/>
                </a:solidFill>
                <a:hlinkClick r:id="rId4"/>
              </a:rPr>
              <a:t>About Heart Disease | cdc.gov</a:t>
            </a:r>
            <a:endParaRPr sz="2000"/>
          </a:p>
          <a:p>
            <a:pPr indent="-355600" lvl="0" marL="457200" rtl="0" algn="l">
              <a:spcBef>
                <a:spcPts val="0"/>
              </a:spcBef>
              <a:spcAft>
                <a:spcPts val="0"/>
              </a:spcAft>
              <a:buSzPts val="2000"/>
              <a:buAutoNum type="arabicPeriod"/>
            </a:pPr>
            <a:r>
              <a:rPr lang="en" sz="1200" u="sng">
                <a:solidFill>
                  <a:schemeClr val="hlink"/>
                </a:solidFill>
                <a:hlinkClick r:id="rId5"/>
              </a:rPr>
              <a:t>Your Health | COVID-19 | CDC</a:t>
            </a:r>
            <a:endParaRPr sz="2000"/>
          </a:p>
          <a:p>
            <a:pPr indent="-355600" lvl="0" marL="457200" rtl="0" algn="l">
              <a:spcBef>
                <a:spcPts val="0"/>
              </a:spcBef>
              <a:spcAft>
                <a:spcPts val="0"/>
              </a:spcAft>
              <a:buSzPts val="2000"/>
              <a:buAutoNum type="arabicPeriod"/>
            </a:pPr>
            <a:r>
              <a:rPr lang="en" sz="1200" u="sng">
                <a:solidFill>
                  <a:schemeClr val="hlink"/>
                </a:solidFill>
                <a:hlinkClick r:id="rId6"/>
              </a:rPr>
              <a:t>Diabetes Rash: Causes, Appearance and Prevention</a:t>
            </a:r>
            <a:endParaRPr sz="2000"/>
          </a:p>
          <a:p>
            <a:pPr indent="-355600" lvl="0" marL="457200" rtl="0" algn="l">
              <a:spcBef>
                <a:spcPts val="0"/>
              </a:spcBef>
              <a:spcAft>
                <a:spcPts val="0"/>
              </a:spcAft>
              <a:buSzPts val="2000"/>
              <a:buAutoNum type="arabicPeriod"/>
            </a:pPr>
            <a:r>
              <a:rPr lang="en" sz="1200" u="sng">
                <a:solidFill>
                  <a:schemeClr val="hlink"/>
                </a:solidFill>
                <a:hlinkClick r:id="rId7"/>
              </a:rPr>
              <a:t>Diabetes - Symptoms and causes - Mayo Clinic</a:t>
            </a:r>
            <a:endParaRPr sz="2000"/>
          </a:p>
          <a:p>
            <a:pPr indent="-355600" lvl="0" marL="457200" rtl="0" algn="l">
              <a:spcBef>
                <a:spcPts val="0"/>
              </a:spcBef>
              <a:spcAft>
                <a:spcPts val="0"/>
              </a:spcAft>
              <a:buSzPts val="2000"/>
              <a:buAutoNum type="arabicPeriod"/>
            </a:pPr>
            <a:r>
              <a:rPr lang="en" sz="1200" u="sng">
                <a:solidFill>
                  <a:schemeClr val="hlink"/>
                </a:solidFill>
                <a:hlinkClick r:id="rId8"/>
              </a:rPr>
              <a:t>Upper Respiratory Infection: Symptoms, Contagious, Treatment</a:t>
            </a:r>
            <a:endParaRPr sz="2000"/>
          </a:p>
          <a:p>
            <a:pPr indent="-355600" lvl="0" marL="457200" rtl="0" algn="l">
              <a:spcBef>
                <a:spcPts val="0"/>
              </a:spcBef>
              <a:spcAft>
                <a:spcPts val="0"/>
              </a:spcAft>
              <a:buSzPts val="2000"/>
              <a:buAutoNum type="arabicPeriod"/>
            </a:pPr>
            <a:r>
              <a:rPr lang="en" sz="1200" u="sng">
                <a:solidFill>
                  <a:schemeClr val="hlink"/>
                </a:solidFill>
                <a:hlinkClick r:id="rId9"/>
              </a:rPr>
              <a:t>FAQs on Heart Health — Vikaspedia</a:t>
            </a:r>
            <a:endParaRPr sz="2000"/>
          </a:p>
          <a:p>
            <a:pPr indent="-355600" lvl="0" marL="457200" rtl="0" algn="l">
              <a:spcBef>
                <a:spcPts val="0"/>
              </a:spcBef>
              <a:spcAft>
                <a:spcPts val="0"/>
              </a:spcAft>
              <a:buSzPts val="2000"/>
              <a:buAutoNum type="arabicPeriod"/>
            </a:pPr>
            <a:r>
              <a:rPr lang="en" sz="1200" u="sng">
                <a:solidFill>
                  <a:schemeClr val="hlink"/>
                </a:solidFill>
                <a:hlinkClick r:id="rId10"/>
              </a:rPr>
              <a:t>Acute Upper Respiratory Infection</a:t>
            </a:r>
            <a:endParaRPr/>
          </a:p>
          <a:p>
            <a:pPr indent="-355600" lvl="0" marL="457200" rtl="0" algn="l">
              <a:spcBef>
                <a:spcPts val="0"/>
              </a:spcBef>
              <a:spcAft>
                <a:spcPts val="0"/>
              </a:spcAft>
              <a:buSzPts val="2000"/>
              <a:buAutoNum type="arabicPeriod"/>
            </a:pPr>
            <a:r>
              <a:rPr lang="en" sz="1200" u="sng">
                <a:solidFill>
                  <a:schemeClr val="hlink"/>
                </a:solidFill>
                <a:hlinkClick r:id="rId11"/>
              </a:rPr>
              <a:t>GitHub - botfront/rasa-webchat: A feature-rich chat widget for Rasa and Botfront</a:t>
            </a:r>
            <a:endParaRPr sz="1700"/>
          </a:p>
        </p:txBody>
      </p:sp>
      <p:sp>
        <p:nvSpPr>
          <p:cNvPr id="326" name="Google Shape;326;p37"/>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Date</a:t>
            </a:r>
            <a:endParaRPr/>
          </a:p>
        </p:txBody>
      </p:sp>
      <p:sp>
        <p:nvSpPr>
          <p:cNvPr id="327" name="Google Shape;327;p37"/>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
        <p:nvSpPr>
          <p:cNvPr id="328" name="Google Shape;328;p37"/>
          <p:cNvSpPr txBox="1"/>
          <p:nvPr/>
        </p:nvSpPr>
        <p:spPr>
          <a:xfrm>
            <a:off x="-839650" y="4761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311700" y="158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OUR TEAM</a:t>
            </a:r>
            <a:endParaRPr b="1" sz="3000">
              <a:solidFill>
                <a:srgbClr val="2C39B1"/>
              </a:solidFill>
            </a:endParaRPr>
          </a:p>
        </p:txBody>
      </p:sp>
      <p:sp>
        <p:nvSpPr>
          <p:cNvPr id="334" name="Google Shape;334;p38"/>
          <p:cNvSpPr txBox="1"/>
          <p:nvPr>
            <p:ph idx="1" type="body"/>
          </p:nvPr>
        </p:nvSpPr>
        <p:spPr>
          <a:xfrm>
            <a:off x="1063975" y="1388125"/>
            <a:ext cx="3102600" cy="29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50">
                <a:solidFill>
                  <a:schemeClr val="dk1"/>
                </a:solidFill>
              </a:rPr>
              <a:t>● Rajat Aayush Jha</a:t>
            </a:r>
            <a:endParaRPr sz="1850">
              <a:solidFill>
                <a:schemeClr val="dk1"/>
              </a:solidFill>
            </a:endParaRPr>
          </a:p>
          <a:p>
            <a:pPr indent="0" lvl="0" marL="0" rtl="0" algn="l">
              <a:spcBef>
                <a:spcPts val="0"/>
              </a:spcBef>
              <a:spcAft>
                <a:spcPts val="0"/>
              </a:spcAft>
              <a:buClr>
                <a:schemeClr val="dk1"/>
              </a:buClr>
              <a:buSzPts val="1100"/>
              <a:buFont typeface="Arial"/>
              <a:buNone/>
            </a:pPr>
            <a:r>
              <a:rPr lang="en" sz="1850">
                <a:solidFill>
                  <a:schemeClr val="dk1"/>
                </a:solidFill>
              </a:rPr>
              <a:t>● Hardik Seju</a:t>
            </a:r>
            <a:endParaRPr sz="1850">
              <a:solidFill>
                <a:schemeClr val="dk1"/>
              </a:solidFill>
            </a:endParaRPr>
          </a:p>
          <a:p>
            <a:pPr indent="0" lvl="0" marL="0" rtl="0" algn="l">
              <a:spcBef>
                <a:spcPts val="0"/>
              </a:spcBef>
              <a:spcAft>
                <a:spcPts val="0"/>
              </a:spcAft>
              <a:buNone/>
            </a:pPr>
            <a:r>
              <a:rPr lang="en" sz="1850">
                <a:solidFill>
                  <a:schemeClr val="dk1"/>
                </a:solidFill>
              </a:rPr>
              <a:t>● Bharati Panigrahi</a:t>
            </a:r>
            <a:endParaRPr sz="1850">
              <a:solidFill>
                <a:schemeClr val="dk1"/>
              </a:solidFill>
            </a:endParaRPr>
          </a:p>
          <a:p>
            <a:pPr indent="0" lvl="0" marL="0" rtl="0" algn="l">
              <a:spcBef>
                <a:spcPts val="0"/>
              </a:spcBef>
              <a:spcAft>
                <a:spcPts val="0"/>
              </a:spcAft>
              <a:buNone/>
            </a:pPr>
            <a:r>
              <a:rPr lang="en" sz="1850">
                <a:solidFill>
                  <a:schemeClr val="dk1"/>
                </a:solidFill>
              </a:rPr>
              <a:t>● Sumanth Reddy</a:t>
            </a:r>
            <a:endParaRPr sz="1850">
              <a:solidFill>
                <a:schemeClr val="dk1"/>
              </a:solidFill>
            </a:endParaRPr>
          </a:p>
          <a:p>
            <a:pPr indent="0" lvl="0" marL="0" rtl="0" algn="l">
              <a:spcBef>
                <a:spcPts val="0"/>
              </a:spcBef>
              <a:spcAft>
                <a:spcPts val="0"/>
              </a:spcAft>
              <a:buNone/>
            </a:pPr>
            <a:r>
              <a:rPr lang="en" sz="1850">
                <a:solidFill>
                  <a:schemeClr val="dk1"/>
                </a:solidFill>
              </a:rPr>
              <a:t>● Nikki Amurao</a:t>
            </a:r>
            <a:endParaRPr sz="1850">
              <a:solidFill>
                <a:schemeClr val="dk1"/>
              </a:solidFill>
            </a:endParaRPr>
          </a:p>
          <a:p>
            <a:pPr indent="0" lvl="0" marL="0" rtl="0" algn="l">
              <a:spcBef>
                <a:spcPts val="0"/>
              </a:spcBef>
              <a:spcAft>
                <a:spcPts val="0"/>
              </a:spcAft>
              <a:buClr>
                <a:schemeClr val="dk1"/>
              </a:buClr>
              <a:buSzPts val="1100"/>
              <a:buFont typeface="Arial"/>
              <a:buNone/>
            </a:pPr>
            <a:r>
              <a:rPr lang="en" sz="1850">
                <a:solidFill>
                  <a:schemeClr val="dk1"/>
                </a:solidFill>
              </a:rPr>
              <a:t>● Sai Phani Parsa </a:t>
            </a:r>
            <a:endParaRPr sz="1850">
              <a:solidFill>
                <a:schemeClr val="dk1"/>
              </a:solidFill>
            </a:endParaRPr>
          </a:p>
          <a:p>
            <a:pPr indent="0" lvl="0" marL="0" rtl="0" algn="l">
              <a:spcBef>
                <a:spcPts val="0"/>
              </a:spcBef>
              <a:spcAft>
                <a:spcPts val="0"/>
              </a:spcAft>
              <a:buNone/>
            </a:pPr>
            <a:r>
              <a:rPr lang="en" sz="1850">
                <a:solidFill>
                  <a:schemeClr val="dk1"/>
                </a:solidFill>
              </a:rPr>
              <a:t>● Ruchi Sharma</a:t>
            </a:r>
            <a:endParaRPr sz="1850">
              <a:solidFill>
                <a:schemeClr val="dk1"/>
              </a:solidFill>
            </a:endParaRPr>
          </a:p>
          <a:p>
            <a:pPr indent="0" lvl="0" marL="0" rtl="0" algn="l">
              <a:spcBef>
                <a:spcPts val="0"/>
              </a:spcBef>
              <a:spcAft>
                <a:spcPts val="0"/>
              </a:spcAft>
              <a:buNone/>
            </a:pPr>
            <a:r>
              <a:rPr lang="en" sz="1850">
                <a:solidFill>
                  <a:schemeClr val="dk1"/>
                </a:solidFill>
              </a:rPr>
              <a:t>● Madhu Prasath</a:t>
            </a:r>
            <a:endParaRPr sz="1850">
              <a:solidFill>
                <a:schemeClr val="dk1"/>
              </a:solidFill>
            </a:endParaRPr>
          </a:p>
        </p:txBody>
      </p:sp>
      <p:pic>
        <p:nvPicPr>
          <p:cNvPr id="335" name="Google Shape;335;p38"/>
          <p:cNvPicPr preferRelativeResize="0"/>
          <p:nvPr/>
        </p:nvPicPr>
        <p:blipFill>
          <a:blip r:embed="rId3">
            <a:alphaModFix/>
          </a:blip>
          <a:stretch>
            <a:fillRect/>
          </a:stretch>
        </p:blipFill>
        <p:spPr>
          <a:xfrm>
            <a:off x="4545200" y="1117350"/>
            <a:ext cx="53600" cy="3618626"/>
          </a:xfrm>
          <a:prstGeom prst="rect">
            <a:avLst/>
          </a:prstGeom>
          <a:noFill/>
          <a:ln>
            <a:noFill/>
          </a:ln>
        </p:spPr>
      </p:pic>
      <p:sp>
        <p:nvSpPr>
          <p:cNvPr id="336" name="Google Shape;336;p38"/>
          <p:cNvSpPr txBox="1"/>
          <p:nvPr/>
        </p:nvSpPr>
        <p:spPr>
          <a:xfrm>
            <a:off x="5522025" y="1388125"/>
            <a:ext cx="3029700" cy="24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Esha Priyadarshi</a:t>
            </a:r>
            <a:endParaRPr sz="1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Sudhakar Reddy</a:t>
            </a:r>
            <a:endParaRPr sz="1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Priyank Negi</a:t>
            </a:r>
            <a:endParaRPr sz="1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Nica Medrano</a:t>
            </a:r>
            <a:endParaRPr sz="1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Bharat Raghunathan</a:t>
            </a:r>
            <a:endParaRPr sz="1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Ameen Shaikh</a:t>
            </a:r>
            <a:endParaRPr sz="1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50">
                <a:solidFill>
                  <a:schemeClr val="dk1"/>
                </a:solidFill>
              </a:rPr>
              <a:t>● Varanasi Akshay Kumar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idx="1" type="body"/>
          </p:nvPr>
        </p:nvSpPr>
        <p:spPr>
          <a:xfrm>
            <a:off x="324100" y="396600"/>
            <a:ext cx="3742200" cy="44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CHAPTER CO-LEADS:-</a:t>
            </a:r>
            <a:endParaRPr b="1" sz="2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2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2500">
                <a:solidFill>
                  <a:srgbClr val="2C39B1"/>
                </a:solidFill>
                <a:latin typeface="Times New Roman"/>
                <a:ea typeface="Times New Roman"/>
                <a:cs typeface="Times New Roman"/>
                <a:sym typeface="Times New Roman"/>
              </a:rPr>
              <a:t>NIKHIL SHRESTHA</a:t>
            </a:r>
            <a:endParaRPr b="1" sz="2500">
              <a:solidFill>
                <a:srgbClr val="2C39B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2500">
                <a:solidFill>
                  <a:srgbClr val="2C39B1"/>
                </a:solidFill>
                <a:latin typeface="Times New Roman"/>
                <a:ea typeface="Times New Roman"/>
                <a:cs typeface="Times New Roman"/>
                <a:sym typeface="Times New Roman"/>
              </a:rPr>
              <a:t>PRATHIMA KADARI</a:t>
            </a:r>
            <a:endParaRPr b="1" sz="2500">
              <a:solidFill>
                <a:srgbClr val="2C39B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2500">
              <a:solidFill>
                <a:srgbClr val="2C39B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800">
              <a:solidFill>
                <a:srgbClr val="2C39B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 sz="2300">
                <a:solidFill>
                  <a:schemeClr val="dk1"/>
                </a:solidFill>
                <a:latin typeface="Times New Roman"/>
                <a:ea typeface="Times New Roman"/>
                <a:cs typeface="Times New Roman"/>
                <a:sym typeface="Times New Roman"/>
              </a:rPr>
              <a:t>CHAPTER LEAD:-</a:t>
            </a:r>
            <a:endParaRPr b="1" sz="2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sz="2300">
              <a:solidFill>
                <a:srgbClr val="2C39B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 sz="2500">
                <a:solidFill>
                  <a:srgbClr val="2C39B1"/>
                </a:solidFill>
                <a:latin typeface="Times New Roman"/>
                <a:ea typeface="Times New Roman"/>
                <a:cs typeface="Times New Roman"/>
                <a:sym typeface="Times New Roman"/>
              </a:rPr>
              <a:t>MUHAMMAD YAHIYA</a:t>
            </a:r>
            <a:endParaRPr sz="2500">
              <a:solidFill>
                <a:srgbClr val="383838"/>
              </a:solidFill>
            </a:endParaRPr>
          </a:p>
        </p:txBody>
      </p:sp>
      <p:pic>
        <p:nvPicPr>
          <p:cNvPr id="342" name="Google Shape;342;p39"/>
          <p:cNvPicPr preferRelativeResize="0"/>
          <p:nvPr/>
        </p:nvPicPr>
        <p:blipFill>
          <a:blip r:embed="rId3">
            <a:alphaModFix/>
          </a:blip>
          <a:stretch>
            <a:fillRect/>
          </a:stretch>
        </p:blipFill>
        <p:spPr>
          <a:xfrm>
            <a:off x="4659550" y="179825"/>
            <a:ext cx="53600" cy="4813350"/>
          </a:xfrm>
          <a:prstGeom prst="rect">
            <a:avLst/>
          </a:prstGeom>
          <a:noFill/>
          <a:ln>
            <a:noFill/>
          </a:ln>
        </p:spPr>
      </p:pic>
      <p:sp>
        <p:nvSpPr>
          <p:cNvPr id="343" name="Google Shape;343;p39"/>
          <p:cNvSpPr txBox="1"/>
          <p:nvPr/>
        </p:nvSpPr>
        <p:spPr>
          <a:xfrm>
            <a:off x="5193925" y="2237475"/>
            <a:ext cx="34098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000">
                <a:solidFill>
                  <a:srgbClr val="2C39B1"/>
                </a:solidFill>
              </a:rPr>
              <a:t>THANK YOU</a:t>
            </a:r>
            <a:endParaRPr b="1" sz="4000">
              <a:solidFill>
                <a:srgbClr val="2C39B1"/>
              </a:solidFill>
            </a:endParaRPr>
          </a:p>
        </p:txBody>
      </p:sp>
      <p:sp>
        <p:nvSpPr>
          <p:cNvPr id="344" name="Google Shape;344;p39"/>
          <p:cNvSpPr/>
          <p:nvPr/>
        </p:nvSpPr>
        <p:spPr>
          <a:xfrm>
            <a:off x="284225" y="2154575"/>
            <a:ext cx="4089000" cy="81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TIMELINE (Apr 21st - May 25th, 2022)</a:t>
            </a:r>
            <a:endParaRPr b="1" sz="3000">
              <a:solidFill>
                <a:srgbClr val="2C39B1"/>
              </a:solidFill>
            </a:endParaRPr>
          </a:p>
        </p:txBody>
      </p:sp>
      <p:sp>
        <p:nvSpPr>
          <p:cNvPr id="72" name="Google Shape;72;p15"/>
          <p:cNvSpPr/>
          <p:nvPr/>
        </p:nvSpPr>
        <p:spPr>
          <a:xfrm>
            <a:off x="838400" y="1204375"/>
            <a:ext cx="2591100" cy="119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Research/Resource exploration</a:t>
            </a:r>
            <a:endParaRPr/>
          </a:p>
          <a:p>
            <a:pPr indent="-317500" lvl="0" marL="457200" rtl="0" algn="l">
              <a:spcBef>
                <a:spcPts val="0"/>
              </a:spcBef>
              <a:spcAft>
                <a:spcPts val="0"/>
              </a:spcAft>
              <a:buSzPts val="1400"/>
              <a:buChar char="-"/>
            </a:pPr>
            <a:r>
              <a:rPr lang="en"/>
              <a:t>Web Scraping </a:t>
            </a:r>
            <a:endParaRPr/>
          </a:p>
          <a:p>
            <a:pPr indent="-317500" lvl="0" marL="457200" rtl="0" algn="l">
              <a:spcBef>
                <a:spcPts val="0"/>
              </a:spcBef>
              <a:spcAft>
                <a:spcPts val="0"/>
              </a:spcAft>
              <a:buSzPts val="1400"/>
              <a:buChar char="-"/>
            </a:pPr>
            <a:r>
              <a:rPr lang="en"/>
              <a:t>Data Collection</a:t>
            </a:r>
            <a:endParaRPr/>
          </a:p>
          <a:p>
            <a:pPr indent="-317500" lvl="0" marL="457200" rtl="0" algn="l">
              <a:spcBef>
                <a:spcPts val="0"/>
              </a:spcBef>
              <a:spcAft>
                <a:spcPts val="0"/>
              </a:spcAft>
              <a:buSzPts val="1400"/>
              <a:buChar char="-"/>
            </a:pPr>
            <a:r>
              <a:rPr lang="en"/>
              <a:t>Data Preprocessing</a:t>
            </a:r>
            <a:endParaRPr/>
          </a:p>
        </p:txBody>
      </p:sp>
      <p:sp>
        <p:nvSpPr>
          <p:cNvPr id="73" name="Google Shape;73;p15"/>
          <p:cNvSpPr/>
          <p:nvPr/>
        </p:nvSpPr>
        <p:spPr>
          <a:xfrm>
            <a:off x="6480950" y="1204375"/>
            <a:ext cx="2508600" cy="128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Model deployment</a:t>
            </a:r>
            <a:endParaRPr/>
          </a:p>
          <a:p>
            <a:pPr indent="-317500" lvl="0" marL="457200" rtl="0" algn="l">
              <a:spcBef>
                <a:spcPts val="0"/>
              </a:spcBef>
              <a:spcAft>
                <a:spcPts val="0"/>
              </a:spcAft>
              <a:buSzPts val="1400"/>
              <a:buChar char="-"/>
            </a:pPr>
            <a:r>
              <a:rPr lang="en"/>
              <a:t>Dashboard and </a:t>
            </a:r>
            <a:r>
              <a:rPr lang="en"/>
              <a:t>visualization</a:t>
            </a:r>
            <a:r>
              <a:rPr lang="en"/>
              <a:t> finishing</a:t>
            </a:r>
            <a:endParaRPr/>
          </a:p>
          <a:p>
            <a:pPr indent="-317500" lvl="0" marL="457200" rtl="0" algn="l">
              <a:spcBef>
                <a:spcPts val="0"/>
              </a:spcBef>
              <a:spcAft>
                <a:spcPts val="0"/>
              </a:spcAft>
              <a:buSzPts val="1400"/>
              <a:buChar char="-"/>
            </a:pPr>
            <a:r>
              <a:rPr lang="en"/>
              <a:t>Final checkup</a:t>
            </a:r>
            <a:endParaRPr/>
          </a:p>
          <a:p>
            <a:pPr indent="-317500" lvl="0" marL="457200" rtl="0" algn="l">
              <a:spcBef>
                <a:spcPts val="0"/>
              </a:spcBef>
              <a:spcAft>
                <a:spcPts val="0"/>
              </a:spcAft>
              <a:buSzPts val="1400"/>
              <a:buChar char="-"/>
            </a:pPr>
            <a:r>
              <a:rPr lang="en"/>
              <a:t>Presentation summary</a:t>
            </a:r>
            <a:endParaRPr/>
          </a:p>
        </p:txBody>
      </p:sp>
      <p:sp>
        <p:nvSpPr>
          <p:cNvPr id="74" name="Google Shape;74;p15"/>
          <p:cNvSpPr/>
          <p:nvPr/>
        </p:nvSpPr>
        <p:spPr>
          <a:xfrm>
            <a:off x="4023225" y="3957850"/>
            <a:ext cx="2857200" cy="94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Sentiment Analysis Data Collection (twitter)</a:t>
            </a:r>
            <a:endParaRPr/>
          </a:p>
          <a:p>
            <a:pPr indent="-317500" lvl="0" marL="457200" rtl="0" algn="l">
              <a:spcBef>
                <a:spcPts val="0"/>
              </a:spcBef>
              <a:spcAft>
                <a:spcPts val="0"/>
              </a:spcAft>
              <a:buSzPts val="1400"/>
              <a:buChar char="-"/>
            </a:pPr>
            <a:r>
              <a:rPr lang="en"/>
              <a:t>Dashboard building</a:t>
            </a:r>
            <a:endParaRPr/>
          </a:p>
          <a:p>
            <a:pPr indent="-317500" lvl="0" marL="457200" rtl="0" algn="l">
              <a:spcBef>
                <a:spcPts val="0"/>
              </a:spcBef>
              <a:spcAft>
                <a:spcPts val="0"/>
              </a:spcAft>
              <a:buSzPts val="1400"/>
              <a:buChar char="-"/>
            </a:pPr>
            <a:r>
              <a:rPr lang="en"/>
              <a:t>Chatbot Modeling</a:t>
            </a:r>
            <a:endParaRPr/>
          </a:p>
        </p:txBody>
      </p:sp>
      <p:sp>
        <p:nvSpPr>
          <p:cNvPr id="75" name="Google Shape;75;p15"/>
          <p:cNvSpPr/>
          <p:nvPr/>
        </p:nvSpPr>
        <p:spPr>
          <a:xfrm>
            <a:off x="695350" y="3015675"/>
            <a:ext cx="1331100" cy="572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WEEK 1</a:t>
            </a:r>
            <a:endParaRPr/>
          </a:p>
        </p:txBody>
      </p:sp>
      <p:sp>
        <p:nvSpPr>
          <p:cNvPr id="76" name="Google Shape;76;p15"/>
          <p:cNvSpPr/>
          <p:nvPr/>
        </p:nvSpPr>
        <p:spPr>
          <a:xfrm>
            <a:off x="2405350" y="3015675"/>
            <a:ext cx="1300500" cy="572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WEEK 2</a:t>
            </a:r>
            <a:endParaRPr/>
          </a:p>
        </p:txBody>
      </p:sp>
      <p:sp>
        <p:nvSpPr>
          <p:cNvPr id="77" name="Google Shape;77;p15"/>
          <p:cNvSpPr/>
          <p:nvPr/>
        </p:nvSpPr>
        <p:spPr>
          <a:xfrm>
            <a:off x="4181875" y="3015675"/>
            <a:ext cx="1300500" cy="572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WEEK 3</a:t>
            </a:r>
            <a:endParaRPr/>
          </a:p>
        </p:txBody>
      </p:sp>
      <p:sp>
        <p:nvSpPr>
          <p:cNvPr id="78" name="Google Shape;78;p15"/>
          <p:cNvSpPr/>
          <p:nvPr/>
        </p:nvSpPr>
        <p:spPr>
          <a:xfrm>
            <a:off x="5927800" y="3015675"/>
            <a:ext cx="1239000" cy="572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WEEK 4</a:t>
            </a:r>
            <a:endParaRPr/>
          </a:p>
        </p:txBody>
      </p:sp>
      <p:sp>
        <p:nvSpPr>
          <p:cNvPr id="79" name="Google Shape;79;p15"/>
          <p:cNvSpPr/>
          <p:nvPr/>
        </p:nvSpPr>
        <p:spPr>
          <a:xfrm>
            <a:off x="7540525" y="3015675"/>
            <a:ext cx="1239000" cy="572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WEEK 5</a:t>
            </a:r>
            <a:endParaRPr/>
          </a:p>
        </p:txBody>
      </p:sp>
      <p:sp>
        <p:nvSpPr>
          <p:cNvPr id="80" name="Google Shape;80;p15"/>
          <p:cNvSpPr/>
          <p:nvPr/>
        </p:nvSpPr>
        <p:spPr>
          <a:xfrm>
            <a:off x="4750225" y="3599350"/>
            <a:ext cx="92100" cy="358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a:off x="1360875" y="2442975"/>
            <a:ext cx="921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3024850" y="2442975"/>
            <a:ext cx="92100" cy="57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8067925" y="2467875"/>
            <a:ext cx="92100" cy="547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357850" y="3609575"/>
            <a:ext cx="92100" cy="358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158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INTRODUCTION</a:t>
            </a:r>
            <a:endParaRPr b="1" sz="3000">
              <a:solidFill>
                <a:srgbClr val="2C39B1"/>
              </a:solidFill>
            </a:endParaRPr>
          </a:p>
        </p:txBody>
      </p:sp>
      <p:sp>
        <p:nvSpPr>
          <p:cNvPr id="90" name="Google Shape;90;p16"/>
          <p:cNvSpPr txBox="1"/>
          <p:nvPr>
            <p:ph idx="1" type="body"/>
          </p:nvPr>
        </p:nvSpPr>
        <p:spPr>
          <a:xfrm>
            <a:off x="311700" y="773600"/>
            <a:ext cx="8520600" cy="37167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b="1" lang="en" sz="1600"/>
              <a:t>Problem Statement:</a:t>
            </a:r>
            <a:r>
              <a:rPr lang="en" sz="1600"/>
              <a:t> Often we see anxiety and nervousness while waiting for the </a:t>
            </a:r>
            <a:r>
              <a:rPr lang="en" sz="1600"/>
              <a:t>answers</a:t>
            </a:r>
            <a:r>
              <a:rPr lang="en" sz="1600"/>
              <a:t> related to one’s health.  This level of anxiety increases as the treatment or procedure lasts long as we keep expecting for results to arrive soon.</a:t>
            </a:r>
            <a:r>
              <a:rPr lang="en" sz="1600"/>
              <a:t> The concerned person gets anxious, raising various doubts, in mind, regarding post treatment complications and actions required to get to the normal lifestyle. It's very difficult to find the right person to answer these doubts/questions. For e.g. for diet one has to consult a dietician, for post effects consult a different doctor altogether.</a:t>
            </a:r>
            <a:endParaRPr sz="1600"/>
          </a:p>
          <a:p>
            <a:pPr indent="0" lvl="0" marL="0" rtl="0" algn="just">
              <a:spcBef>
                <a:spcPts val="1200"/>
              </a:spcBef>
              <a:spcAft>
                <a:spcPts val="0"/>
              </a:spcAft>
              <a:buNone/>
            </a:pPr>
            <a:r>
              <a:rPr b="1" lang="en" sz="1600"/>
              <a:t>Solution: </a:t>
            </a:r>
            <a:r>
              <a:rPr lang="en" sz="1600"/>
              <a:t> This project focuses on solving this issue by creating solutions in multiple forefronts as below:</a:t>
            </a:r>
            <a:endParaRPr sz="1600"/>
          </a:p>
          <a:p>
            <a:pPr indent="-330200" lvl="0" marL="457200" rtl="0" algn="just">
              <a:spcBef>
                <a:spcPts val="1200"/>
              </a:spcBef>
              <a:spcAft>
                <a:spcPts val="0"/>
              </a:spcAft>
              <a:buSzPts val="1600"/>
              <a:buAutoNum type="arabicPeriod"/>
            </a:pPr>
            <a:r>
              <a:rPr lang="en" sz="1600"/>
              <a:t>Creating a chatbot to help users get answers at </a:t>
            </a:r>
            <a:r>
              <a:rPr lang="en" sz="1600"/>
              <a:t>their</a:t>
            </a:r>
            <a:r>
              <a:rPr lang="en" sz="1600"/>
              <a:t> fingertips</a:t>
            </a:r>
            <a:endParaRPr sz="1600"/>
          </a:p>
          <a:p>
            <a:pPr indent="-330200" lvl="0" marL="457200" rtl="0" algn="just">
              <a:spcBef>
                <a:spcPts val="0"/>
              </a:spcBef>
              <a:spcAft>
                <a:spcPts val="0"/>
              </a:spcAft>
              <a:buSzPts val="1600"/>
              <a:buAutoNum type="arabicPeriod"/>
            </a:pPr>
            <a:r>
              <a:rPr lang="en" sz="1600"/>
              <a:t>Creating a dashboard for users to visualize </a:t>
            </a:r>
            <a:r>
              <a:rPr lang="en" sz="1600"/>
              <a:t>insights</a:t>
            </a:r>
            <a:r>
              <a:rPr lang="en" sz="1600"/>
              <a:t> on a particular disease</a:t>
            </a:r>
            <a:endParaRPr sz="1600"/>
          </a:p>
          <a:p>
            <a:pPr indent="-330200" lvl="0" marL="457200" rtl="0" algn="just">
              <a:spcBef>
                <a:spcPts val="0"/>
              </a:spcBef>
              <a:spcAft>
                <a:spcPts val="0"/>
              </a:spcAft>
              <a:buSzPts val="1600"/>
              <a:buAutoNum type="arabicPeriod"/>
            </a:pPr>
            <a:r>
              <a:rPr lang="en" sz="1600"/>
              <a:t>Displaying the sentiment analysis to users</a:t>
            </a:r>
            <a:endParaRPr sz="1600"/>
          </a:p>
          <a:p>
            <a:pPr indent="0" lvl="0" marL="0" rtl="0" algn="just">
              <a:spcBef>
                <a:spcPts val="1200"/>
              </a:spcBef>
              <a:spcAft>
                <a:spcPts val="1200"/>
              </a:spcAft>
              <a:buNone/>
            </a:pPr>
            <a:r>
              <a:t/>
            </a:r>
            <a:endParaRPr sz="1600"/>
          </a:p>
        </p:txBody>
      </p:sp>
      <p:sp>
        <p:nvSpPr>
          <p:cNvPr id="91" name="Google Shape;91;p16"/>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92" name="Google Shape;92;p16"/>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170525" y="27700"/>
            <a:ext cx="8457300" cy="4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WEB SCRAPING</a:t>
            </a:r>
            <a:endParaRPr b="1" sz="3000">
              <a:solidFill>
                <a:srgbClr val="2C39B1"/>
              </a:solidFill>
            </a:endParaRPr>
          </a:p>
        </p:txBody>
      </p:sp>
      <p:sp>
        <p:nvSpPr>
          <p:cNvPr id="98" name="Google Shape;98;p17"/>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99" name="Google Shape;99;p17"/>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
        <p:nvSpPr>
          <p:cNvPr id="100" name="Google Shape;100;p17"/>
          <p:cNvSpPr/>
          <p:nvPr/>
        </p:nvSpPr>
        <p:spPr>
          <a:xfrm>
            <a:off x="-139000" y="1478575"/>
            <a:ext cx="84300" cy="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a:t>
            </a:r>
            <a:endParaRPr sz="1200"/>
          </a:p>
        </p:txBody>
      </p:sp>
      <p:sp>
        <p:nvSpPr>
          <p:cNvPr id="101" name="Google Shape;101;p17"/>
          <p:cNvSpPr/>
          <p:nvPr/>
        </p:nvSpPr>
        <p:spPr>
          <a:xfrm>
            <a:off x="631775" y="2746225"/>
            <a:ext cx="3374400" cy="1369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solidFill>
                  <a:schemeClr val="lt1"/>
                </a:solidFill>
              </a:rPr>
              <a:t>DENGUE, </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DIABETES,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RESPIRATORY DISEASES,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HEART DISEASES,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DIARRHOEAL</a:t>
            </a:r>
            <a:r>
              <a:rPr lang="en" sz="1300">
                <a:solidFill>
                  <a:schemeClr val="lt1"/>
                </a:solidFill>
              </a:rPr>
              <a:t> DISEASES,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COVID</a:t>
            </a:r>
            <a:endParaRPr sz="1300">
              <a:solidFill>
                <a:schemeClr val="lt1"/>
              </a:solidFill>
            </a:endParaRPr>
          </a:p>
        </p:txBody>
      </p:sp>
      <p:sp>
        <p:nvSpPr>
          <p:cNvPr id="102" name="Google Shape;102;p17"/>
          <p:cNvSpPr/>
          <p:nvPr/>
        </p:nvSpPr>
        <p:spPr>
          <a:xfrm>
            <a:off x="4450025" y="859350"/>
            <a:ext cx="4177800" cy="30711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rPr>
              <a:t>21 COLUMNS AMONG WHICH FEW SPECIFIC TO </a:t>
            </a:r>
            <a:r>
              <a:rPr lang="en" sz="1300">
                <a:solidFill>
                  <a:schemeClr val="lt1"/>
                </a:solidFill>
              </a:rPr>
              <a:t>COMMON, BABIES, MALE, FEMALE, OLD PEOPLE, CRITICAL STAGE</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SYMPTOMS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MEDICATION</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TREATMENT</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EXPENSES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FACTS_OR_MYTHS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SURVIVAL RATE</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FUNDING</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PREVENTION</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DIAGNOSIS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FAQ</a:t>
            </a:r>
            <a:endParaRPr sz="1300">
              <a:solidFill>
                <a:schemeClr val="lt1"/>
              </a:solidFill>
            </a:endParaRPr>
          </a:p>
        </p:txBody>
      </p:sp>
      <p:grpSp>
        <p:nvGrpSpPr>
          <p:cNvPr id="103" name="Google Shape;103;p17"/>
          <p:cNvGrpSpPr/>
          <p:nvPr/>
        </p:nvGrpSpPr>
        <p:grpSpPr>
          <a:xfrm>
            <a:off x="568575" y="947824"/>
            <a:ext cx="3136761" cy="3544610"/>
            <a:chOff x="53098" y="-217913"/>
            <a:chExt cx="4616958" cy="5890992"/>
          </a:xfrm>
        </p:grpSpPr>
        <p:sp>
          <p:nvSpPr>
            <p:cNvPr id="104" name="Google Shape;104;p17"/>
            <p:cNvSpPr txBox="1"/>
            <p:nvPr/>
          </p:nvSpPr>
          <p:spPr>
            <a:xfrm>
              <a:off x="440056" y="-217913"/>
              <a:ext cx="4230000" cy="981600"/>
            </a:xfrm>
            <a:prstGeom prst="rect">
              <a:avLst/>
            </a:prstGeom>
            <a:solidFill>
              <a:srgbClr val="45818E"/>
            </a:solid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1" lang="en" sz="1300">
                  <a:solidFill>
                    <a:schemeClr val="lt1"/>
                  </a:solidFill>
                  <a:latin typeface="Times New Roman"/>
                  <a:ea typeface="Times New Roman"/>
                  <a:cs typeface="Times New Roman"/>
                  <a:sym typeface="Times New Roman"/>
                </a:rPr>
                <a:t>SCRAPE</a:t>
              </a:r>
              <a:r>
                <a:rPr b="1" i="0" lang="en" sz="1300" u="none" cap="none" strike="noStrike">
                  <a:solidFill>
                    <a:schemeClr val="lt1"/>
                  </a:solidFill>
                  <a:latin typeface="Times New Roman"/>
                  <a:ea typeface="Times New Roman"/>
                  <a:cs typeface="Times New Roman"/>
                  <a:sym typeface="Times New Roman"/>
                </a:rPr>
                <a:t> </a:t>
              </a:r>
              <a:r>
                <a:rPr b="1" lang="en" sz="1300">
                  <a:solidFill>
                    <a:schemeClr val="lt1"/>
                  </a:solidFill>
                  <a:latin typeface="Times New Roman"/>
                  <a:ea typeface="Times New Roman"/>
                  <a:cs typeface="Times New Roman"/>
                  <a:sym typeface="Times New Roman"/>
                </a:rPr>
                <a:t>MEDICAL DATA FROM MEDICAL PAGES</a:t>
              </a:r>
              <a:endParaRPr b="1" sz="1100"/>
            </a:p>
          </p:txBody>
        </p:sp>
        <p:sp>
          <p:nvSpPr>
            <p:cNvPr id="105" name="Google Shape;105;p17"/>
            <p:cNvSpPr txBox="1"/>
            <p:nvPr/>
          </p:nvSpPr>
          <p:spPr>
            <a:xfrm>
              <a:off x="440056" y="968235"/>
              <a:ext cx="4230000" cy="981600"/>
            </a:xfrm>
            <a:prstGeom prst="rect">
              <a:avLst/>
            </a:prstGeom>
            <a:solidFill>
              <a:srgbClr val="A64D79"/>
            </a:solid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1" lang="en" sz="1300">
                  <a:solidFill>
                    <a:schemeClr val="lt1"/>
                  </a:solidFill>
                  <a:latin typeface="Times New Roman"/>
                  <a:ea typeface="Times New Roman"/>
                  <a:cs typeface="Times New Roman"/>
                  <a:sym typeface="Times New Roman"/>
                </a:rPr>
                <a:t>DATA SPECIFIC TO 6 DISEASES</a:t>
              </a:r>
              <a:endParaRPr b="1" sz="1100"/>
            </a:p>
          </p:txBody>
        </p:sp>
        <p:sp>
          <p:nvSpPr>
            <p:cNvPr id="106" name="Google Shape;106;p17"/>
            <p:cNvSpPr txBox="1"/>
            <p:nvPr/>
          </p:nvSpPr>
          <p:spPr>
            <a:xfrm>
              <a:off x="53098" y="5610379"/>
              <a:ext cx="3808200" cy="62700"/>
            </a:xfrm>
            <a:prstGeom prst="rect">
              <a:avLst/>
            </a:prstGeom>
            <a:no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0" i="0" lang="en" sz="1300" u="none" cap="none" strike="noStrike">
                  <a:solidFill>
                    <a:schemeClr val="lt1"/>
                  </a:solidFill>
                  <a:latin typeface="Times New Roman"/>
                  <a:ea typeface="Times New Roman"/>
                  <a:cs typeface="Times New Roman"/>
                  <a:sym typeface="Times New Roman"/>
                </a:rPr>
                <a:t>PERFORM, NEGATIVE, NEUTRAL</a:t>
              </a:r>
              <a:endParaRPr sz="1100"/>
            </a:p>
          </p:txBody>
        </p:sp>
      </p:grpSp>
      <p:sp>
        <p:nvSpPr>
          <p:cNvPr id="107" name="Google Shape;107;p17"/>
          <p:cNvSpPr/>
          <p:nvPr/>
        </p:nvSpPr>
        <p:spPr>
          <a:xfrm>
            <a:off x="2161025" y="2274775"/>
            <a:ext cx="315900" cy="490500"/>
          </a:xfrm>
          <a:prstGeom prst="downArrow">
            <a:avLst>
              <a:gd fmla="val 50000" name="adj1"/>
              <a:gd fmla="val 50000" name="adj2"/>
            </a:avLst>
          </a:prstGeom>
          <a:solidFill>
            <a:srgbClr val="FFB7B7">
              <a:alpha val="8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3730125" y="1794550"/>
            <a:ext cx="695100" cy="297000"/>
          </a:xfrm>
          <a:prstGeom prst="rightArrow">
            <a:avLst>
              <a:gd fmla="val 50000" name="adj1"/>
              <a:gd fmla="val 50000" name="adj2"/>
            </a:avLst>
          </a:prstGeom>
          <a:solidFill>
            <a:srgbClr val="FFB7B7">
              <a:alpha val="8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170525" y="27700"/>
            <a:ext cx="8457300" cy="4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WEB SCRAPING</a:t>
            </a:r>
            <a:endParaRPr b="1" sz="3000">
              <a:solidFill>
                <a:srgbClr val="2C39B1"/>
              </a:solidFill>
            </a:endParaRPr>
          </a:p>
        </p:txBody>
      </p:sp>
      <p:sp>
        <p:nvSpPr>
          <p:cNvPr id="114" name="Google Shape;114;p18"/>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Date</a:t>
            </a:r>
            <a:endParaRPr/>
          </a:p>
        </p:txBody>
      </p:sp>
      <p:sp>
        <p:nvSpPr>
          <p:cNvPr id="115" name="Google Shape;115;p18"/>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
        <p:nvSpPr>
          <p:cNvPr id="116" name="Google Shape;116;p18"/>
          <p:cNvSpPr/>
          <p:nvPr/>
        </p:nvSpPr>
        <p:spPr>
          <a:xfrm>
            <a:off x="-139000" y="1478575"/>
            <a:ext cx="84300" cy="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a:t>
            </a:r>
            <a:endParaRPr sz="1200"/>
          </a:p>
        </p:txBody>
      </p:sp>
      <p:sp>
        <p:nvSpPr>
          <p:cNvPr id="117" name="Google Shape;117;p18"/>
          <p:cNvSpPr/>
          <p:nvPr/>
        </p:nvSpPr>
        <p:spPr>
          <a:xfrm>
            <a:off x="614350" y="2577900"/>
            <a:ext cx="2781000" cy="1579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TWEETS CLEANING</a:t>
            </a:r>
            <a:r>
              <a:rPr lang="en">
                <a:solidFill>
                  <a:schemeClr val="lt1"/>
                </a:solidFill>
              </a:rPr>
              <a: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Remove non English tweets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Hashtags/mentions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URLs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Duplicates/Retweets</a:t>
            </a:r>
            <a:endParaRPr>
              <a:solidFill>
                <a:schemeClr val="lt1"/>
              </a:solidFill>
            </a:endParaRPr>
          </a:p>
        </p:txBody>
      </p:sp>
      <p:grpSp>
        <p:nvGrpSpPr>
          <p:cNvPr id="118" name="Google Shape;118;p18"/>
          <p:cNvGrpSpPr/>
          <p:nvPr/>
        </p:nvGrpSpPr>
        <p:grpSpPr>
          <a:xfrm>
            <a:off x="521575" y="758328"/>
            <a:ext cx="2873862" cy="1579457"/>
            <a:chOff x="-77127" y="44558"/>
            <a:chExt cx="4230000" cy="2624991"/>
          </a:xfrm>
        </p:grpSpPr>
        <p:sp>
          <p:nvSpPr>
            <p:cNvPr id="119" name="Google Shape;119;p18"/>
            <p:cNvSpPr txBox="1"/>
            <p:nvPr/>
          </p:nvSpPr>
          <p:spPr>
            <a:xfrm>
              <a:off x="-77127" y="44558"/>
              <a:ext cx="4230000" cy="1197000"/>
            </a:xfrm>
            <a:prstGeom prst="rect">
              <a:avLst/>
            </a:prstGeom>
            <a:solidFill>
              <a:srgbClr val="C27BA0"/>
            </a:solidFill>
            <a:ln>
              <a:noFill/>
            </a:ln>
          </p:spPr>
          <p:txBody>
            <a:bodyPr anchorCtr="0" anchor="ctr" bIns="24275" lIns="48575" spcFirstLastPara="1" rIns="48575" wrap="square" tIns="24275">
              <a:noAutofit/>
            </a:bodyPr>
            <a:lstStyle/>
            <a:p>
              <a:pPr indent="0" lvl="0" marL="0" marR="0" rtl="0" algn="ctr">
                <a:lnSpc>
                  <a:spcPct val="100000"/>
                </a:lnSpc>
                <a:spcBef>
                  <a:spcPts val="0"/>
                </a:spcBef>
                <a:spcAft>
                  <a:spcPts val="0"/>
                </a:spcAft>
                <a:buClr>
                  <a:schemeClr val="lt1"/>
                </a:buClr>
                <a:buSzPts val="1300"/>
                <a:buFont typeface="Times New Roman"/>
                <a:buNone/>
              </a:pPr>
              <a:r>
                <a:rPr b="1" lang="en" sz="1300">
                  <a:solidFill>
                    <a:schemeClr val="lt1"/>
                  </a:solidFill>
                </a:rPr>
                <a:t>PATIENT EXPERIENCE TWEET EXTRACTION FOR SENTIMENT ANALYSIS</a:t>
              </a:r>
              <a:endParaRPr b="1" sz="1300">
                <a:solidFill>
                  <a:schemeClr val="lt1"/>
                </a:solidFill>
              </a:endParaRPr>
            </a:p>
          </p:txBody>
        </p:sp>
        <p:sp>
          <p:nvSpPr>
            <p:cNvPr id="120" name="Google Shape;120;p18"/>
            <p:cNvSpPr txBox="1"/>
            <p:nvPr/>
          </p:nvSpPr>
          <p:spPr>
            <a:xfrm>
              <a:off x="-77127" y="1472550"/>
              <a:ext cx="4230000" cy="1197000"/>
            </a:xfrm>
            <a:prstGeom prst="rect">
              <a:avLst/>
            </a:prstGeom>
            <a:solidFill>
              <a:srgbClr val="999999"/>
            </a:solidFill>
            <a:ln>
              <a:noFill/>
            </a:ln>
          </p:spPr>
          <p:txBody>
            <a:bodyPr anchorCtr="0" anchor="ctr" bIns="24275" lIns="48575" spcFirstLastPara="1" rIns="48575" wrap="square" tIns="24275">
              <a:noAutofit/>
            </a:bodyPr>
            <a:lstStyle/>
            <a:p>
              <a:pPr indent="0" lvl="0" marL="0" rtl="0" algn="ctr">
                <a:spcBef>
                  <a:spcPts val="0"/>
                </a:spcBef>
                <a:spcAft>
                  <a:spcPts val="0"/>
                </a:spcAft>
                <a:buClr>
                  <a:schemeClr val="lt1"/>
                </a:buClr>
                <a:buSzPts val="1300"/>
                <a:buFont typeface="Times New Roman"/>
                <a:buNone/>
              </a:pPr>
              <a:r>
                <a:t/>
              </a:r>
              <a:endParaRPr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lt1"/>
                </a:buClr>
                <a:buSzPts val="1300"/>
                <a:buFont typeface="Times New Roman"/>
                <a:buNone/>
              </a:pPr>
              <a:r>
                <a:rPr lang="en" sz="1300">
                  <a:solidFill>
                    <a:schemeClr val="lt1"/>
                  </a:solidFill>
                  <a:latin typeface="Times New Roman"/>
                  <a:ea typeface="Times New Roman"/>
                  <a:cs typeface="Times New Roman"/>
                  <a:sym typeface="Times New Roman"/>
                </a:rPr>
                <a:t>COLLECT TWEETS DATA WITH </a:t>
              </a:r>
              <a:endParaRPr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lt1"/>
                </a:buClr>
                <a:buSzPts val="1300"/>
                <a:buFont typeface="Times New Roman"/>
                <a:buNone/>
              </a:pPr>
              <a:r>
                <a:rPr lang="en" sz="1300">
                  <a:solidFill>
                    <a:schemeClr val="lt1"/>
                  </a:solidFill>
                  <a:latin typeface="Times New Roman"/>
                  <a:ea typeface="Times New Roman"/>
                  <a:cs typeface="Times New Roman"/>
                  <a:sym typeface="Times New Roman"/>
                </a:rPr>
                <a:t>TWITTER API ( library : tweepy, sns)</a:t>
              </a:r>
              <a:endParaRPr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lt1"/>
                </a:buClr>
                <a:buSzPts val="1300"/>
                <a:buFont typeface="Times New Roman"/>
                <a:buNone/>
              </a:pPr>
              <a:r>
                <a:rPr lang="en" sz="1150">
                  <a:solidFill>
                    <a:srgbClr val="D5D5D5"/>
                  </a:solidFill>
                  <a:highlight>
                    <a:srgbClr val="383838"/>
                  </a:highlight>
                  <a:latin typeface="Roboto"/>
                  <a:ea typeface="Roboto"/>
                  <a:cs typeface="Roboto"/>
                  <a:sym typeface="Roboto"/>
                </a:rPr>
                <a:t>63239 tweets + </a:t>
              </a:r>
              <a:r>
                <a:rPr lang="en" sz="1050">
                  <a:solidFill>
                    <a:srgbClr val="D5D5D5"/>
                  </a:solidFill>
                  <a:highlight>
                    <a:srgbClr val="383838"/>
                  </a:highlight>
                  <a:latin typeface="Roboto"/>
                  <a:ea typeface="Roboto"/>
                  <a:cs typeface="Roboto"/>
                  <a:sym typeface="Roboto"/>
                </a:rPr>
                <a:t>29706 tweets</a:t>
              </a:r>
              <a:endParaRPr>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1300"/>
                <a:buFont typeface="Times New Roman"/>
                <a:buNone/>
              </a:pPr>
              <a:r>
                <a:t/>
              </a:r>
              <a:endParaRPr sz="1100">
                <a:solidFill>
                  <a:schemeClr val="lt1"/>
                </a:solidFill>
              </a:endParaRPr>
            </a:p>
          </p:txBody>
        </p:sp>
      </p:grpSp>
      <p:pic>
        <p:nvPicPr>
          <p:cNvPr id="121" name="Google Shape;121;p18"/>
          <p:cNvPicPr preferRelativeResize="0"/>
          <p:nvPr/>
        </p:nvPicPr>
        <p:blipFill>
          <a:blip r:embed="rId3">
            <a:alphaModFix/>
          </a:blip>
          <a:stretch>
            <a:fillRect/>
          </a:stretch>
        </p:blipFill>
        <p:spPr>
          <a:xfrm>
            <a:off x="4047525" y="619787"/>
            <a:ext cx="5019900" cy="4010862"/>
          </a:xfrm>
          <a:prstGeom prst="rect">
            <a:avLst/>
          </a:prstGeom>
          <a:noFill/>
          <a:ln>
            <a:noFill/>
          </a:ln>
        </p:spPr>
      </p:pic>
      <p:sp>
        <p:nvSpPr>
          <p:cNvPr id="122" name="Google Shape;122;p18"/>
          <p:cNvSpPr/>
          <p:nvPr/>
        </p:nvSpPr>
        <p:spPr>
          <a:xfrm>
            <a:off x="3450075" y="1832450"/>
            <a:ext cx="597600" cy="227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70525" y="27700"/>
            <a:ext cx="8457300" cy="4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WEB SCRAPING</a:t>
            </a:r>
            <a:endParaRPr b="1" sz="3000">
              <a:solidFill>
                <a:srgbClr val="2C39B1"/>
              </a:solidFill>
            </a:endParaRPr>
          </a:p>
        </p:txBody>
      </p:sp>
      <p:sp>
        <p:nvSpPr>
          <p:cNvPr id="128" name="Google Shape;128;p19"/>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a:p>
        </p:txBody>
      </p:sp>
      <p:sp>
        <p:nvSpPr>
          <p:cNvPr id="129" name="Google Shape;129;p19"/>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
        <p:nvSpPr>
          <p:cNvPr id="130" name="Google Shape;130;p19"/>
          <p:cNvSpPr/>
          <p:nvPr/>
        </p:nvSpPr>
        <p:spPr>
          <a:xfrm>
            <a:off x="-139000" y="1478575"/>
            <a:ext cx="84300" cy="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a:t>
            </a:r>
            <a:endParaRPr sz="1200"/>
          </a:p>
        </p:txBody>
      </p:sp>
      <p:pic>
        <p:nvPicPr>
          <p:cNvPr id="131" name="Google Shape;131;p19"/>
          <p:cNvPicPr preferRelativeResize="0"/>
          <p:nvPr/>
        </p:nvPicPr>
        <p:blipFill>
          <a:blip r:embed="rId3">
            <a:alphaModFix/>
          </a:blip>
          <a:stretch>
            <a:fillRect/>
          </a:stretch>
        </p:blipFill>
        <p:spPr>
          <a:xfrm>
            <a:off x="872000" y="1086825"/>
            <a:ext cx="7405626" cy="3563800"/>
          </a:xfrm>
          <a:prstGeom prst="rect">
            <a:avLst/>
          </a:prstGeom>
          <a:noFill/>
          <a:ln>
            <a:noFill/>
          </a:ln>
        </p:spPr>
      </p:pic>
      <p:sp>
        <p:nvSpPr>
          <p:cNvPr id="132" name="Google Shape;132;p19"/>
          <p:cNvSpPr txBox="1"/>
          <p:nvPr/>
        </p:nvSpPr>
        <p:spPr>
          <a:xfrm>
            <a:off x="568700" y="644525"/>
            <a:ext cx="799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t>A glimpse of the final tweet data </a:t>
            </a:r>
            <a:endParaRPr b="1" i="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1378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C39B1"/>
                </a:solidFill>
              </a:rPr>
              <a:t>DATA PREPROCESSING AND EDA</a:t>
            </a:r>
            <a:endParaRPr b="1" sz="3000">
              <a:solidFill>
                <a:srgbClr val="2C39B1"/>
              </a:solidFill>
            </a:endParaRPr>
          </a:p>
        </p:txBody>
      </p:sp>
      <p:sp>
        <p:nvSpPr>
          <p:cNvPr id="138" name="Google Shape;138;p20"/>
          <p:cNvSpPr txBox="1"/>
          <p:nvPr>
            <p:ph idx="1" type="body"/>
          </p:nvPr>
        </p:nvSpPr>
        <p:spPr>
          <a:xfrm>
            <a:off x="311700" y="814275"/>
            <a:ext cx="8520600" cy="37545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0000"/>
                </a:solidFill>
              </a:rPr>
              <a:t>PREPROCESSING OF RAW DATA:</a:t>
            </a:r>
            <a:endParaRPr b="1">
              <a:solidFill>
                <a:srgbClr val="FF0000"/>
              </a:solidFill>
            </a:endParaRPr>
          </a:p>
          <a:p>
            <a:pPr indent="-342900" lvl="0" marL="457200" rtl="0" algn="l">
              <a:spcBef>
                <a:spcPts val="1200"/>
              </a:spcBef>
              <a:spcAft>
                <a:spcPts val="0"/>
              </a:spcAft>
              <a:buClr>
                <a:schemeClr val="dk1"/>
              </a:buClr>
              <a:buSzPts val="1800"/>
              <a:buChar char="-"/>
            </a:pPr>
            <a:r>
              <a:rPr lang="en">
                <a:solidFill>
                  <a:schemeClr val="dk1"/>
                </a:solidFill>
              </a:rPr>
              <a:t>Removed the repeated columns which </a:t>
            </a:r>
            <a:r>
              <a:rPr lang="en">
                <a:solidFill>
                  <a:schemeClr val="dk1"/>
                </a:solidFill>
              </a:rPr>
              <a:t>occurred</a:t>
            </a:r>
            <a:r>
              <a:rPr lang="en">
                <a:solidFill>
                  <a:schemeClr val="dk1"/>
                </a:solidFill>
              </a:rPr>
              <a:t> after merging the CSV files of all the Diseases</a:t>
            </a:r>
            <a:r>
              <a:rPr b="1" lang="en">
                <a:solidFill>
                  <a:schemeClr val="dk1"/>
                </a:solidFill>
              </a:rPr>
              <a:t>.</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Removed Unnecessary data in the Survival_Rate Column for </a:t>
            </a:r>
            <a:r>
              <a:rPr lang="en">
                <a:solidFill>
                  <a:schemeClr val="dk1"/>
                </a:solidFill>
              </a:rPr>
              <a:t>better</a:t>
            </a:r>
            <a:r>
              <a:rPr lang="en">
                <a:solidFill>
                  <a:schemeClr val="dk1"/>
                </a:solidFill>
              </a:rPr>
              <a:t> DATA VISUALIZATION.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Removed the Unwanted Symbols from the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Fixed Some Spelling Mistakes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Added an Extra Column “Condition” to Track the Disease.</a:t>
            </a:r>
            <a:endParaRPr>
              <a:solidFill>
                <a:schemeClr val="dk1"/>
              </a:solidFill>
            </a:endParaRPr>
          </a:p>
        </p:txBody>
      </p:sp>
      <p:sp>
        <p:nvSpPr>
          <p:cNvPr id="139" name="Google Shape;139;p20"/>
          <p:cNvSpPr txBox="1"/>
          <p:nvPr/>
        </p:nvSpPr>
        <p:spPr>
          <a:xfrm>
            <a:off x="-839650" y="47614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chemeClr val="dk1"/>
                </a:solidFill>
              </a:rPr>
              <a:t>28/05/2022</a:t>
            </a:r>
            <a:endParaRPr sz="1000">
              <a:solidFill>
                <a:schemeClr val="dk1"/>
              </a:solidFill>
            </a:endParaRPr>
          </a:p>
        </p:txBody>
      </p:sp>
      <p:sp>
        <p:nvSpPr>
          <p:cNvPr id="140" name="Google Shape;140;p20"/>
          <p:cNvSpPr txBox="1"/>
          <p:nvPr/>
        </p:nvSpPr>
        <p:spPr>
          <a:xfrm>
            <a:off x="2566300" y="4770700"/>
            <a:ext cx="4411500" cy="320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80">
                <a:solidFill>
                  <a:srgbClr val="2C39B1"/>
                </a:solidFill>
              </a:rPr>
              <a:t>TEXT-BASED HEALTHCARE CHATBOT SUPPORTING ADMITTED PATIENTS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b="1" lang="en" sz="1800">
                <a:solidFill>
                  <a:srgbClr val="FF0000"/>
                </a:solidFill>
              </a:rPr>
              <a:t>PREPROCESSING THE DATA FOR MODELLING:</a:t>
            </a:r>
            <a:endParaRPr/>
          </a:p>
        </p:txBody>
      </p:sp>
      <p:sp>
        <p:nvSpPr>
          <p:cNvPr id="146" name="Google Shape;14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Converted long form of contents to short summaries for the better user experience.</a:t>
            </a:r>
            <a:endParaRPr>
              <a:solidFill>
                <a:schemeClr val="dk1"/>
              </a:solidFill>
            </a:endParaRPr>
          </a:p>
          <a:p>
            <a:pPr indent="-342900" lvl="0" marL="457200" rtl="0" algn="l">
              <a:spcBef>
                <a:spcPts val="0"/>
              </a:spcBef>
              <a:spcAft>
                <a:spcPts val="0"/>
              </a:spcAft>
              <a:buSzPts val="1800"/>
              <a:buChar char="-"/>
            </a:pPr>
            <a:r>
              <a:rPr lang="en">
                <a:solidFill>
                  <a:schemeClr val="dk1"/>
                </a:solidFill>
              </a:rPr>
              <a:t>Removed the points in each column which an user can’t understand</a:t>
            </a:r>
            <a:r>
              <a:rPr lang="en"/>
              <a:t>.</a:t>
            </a:r>
            <a:endParaRPr/>
          </a:p>
          <a:p>
            <a:pPr indent="0" lvl="0" marL="4572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